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80" r:id="rId1"/>
  </p:sldMasterIdLst>
  <p:notesMasterIdLst>
    <p:notesMasterId r:id="rId24"/>
  </p:notesMasterIdLst>
  <p:handoutMasterIdLst>
    <p:handoutMasterId r:id="rId25"/>
  </p:handoutMasterIdLst>
  <p:sldIdLst>
    <p:sldId id="307" r:id="rId2"/>
    <p:sldId id="257" r:id="rId3"/>
    <p:sldId id="264" r:id="rId4"/>
    <p:sldId id="263" r:id="rId5"/>
    <p:sldId id="309" r:id="rId6"/>
    <p:sldId id="310" r:id="rId7"/>
    <p:sldId id="311" r:id="rId8"/>
    <p:sldId id="312" r:id="rId9"/>
    <p:sldId id="313" r:id="rId10"/>
    <p:sldId id="314" r:id="rId11"/>
    <p:sldId id="316" r:id="rId12"/>
    <p:sldId id="317" r:id="rId13"/>
    <p:sldId id="318" r:id="rId14"/>
    <p:sldId id="320" r:id="rId15"/>
    <p:sldId id="321" r:id="rId16"/>
    <p:sldId id="322" r:id="rId17"/>
    <p:sldId id="315" r:id="rId18"/>
    <p:sldId id="319" r:id="rId19"/>
    <p:sldId id="323" r:id="rId20"/>
    <p:sldId id="324" r:id="rId21"/>
    <p:sldId id="325" r:id="rId22"/>
    <p:sldId id="327" r:id="rId23"/>
  </p:sldIdLst>
  <p:sldSz cx="9144000" cy="5143500" type="screen16x9"/>
  <p:notesSz cx="6858000" cy="9144000"/>
  <p:embeddedFontLst>
    <p:embeddedFont>
      <p:font typeface="B Nazanin" panose="00000400000000000000" pitchFamily="2" charset="-78"/>
      <p:regular r:id="rId26"/>
      <p:bold r:id="rId27"/>
    </p:embeddedFont>
    <p:embeddedFont>
      <p:font typeface="B Roya" panose="00000400000000000000" pitchFamily="2" charset="-78"/>
      <p:regular r:id="rId28"/>
      <p:bold r:id="rId29"/>
    </p:embeddedFont>
    <p:embeddedFont>
      <p:font typeface="B Zar" panose="00000400000000000000" pitchFamily="2" charset="-78"/>
      <p:regular r:id="rId30"/>
      <p:bold r:id="rId31"/>
    </p:embeddedFont>
    <p:embeddedFont>
      <p:font typeface="Cambria" panose="02040503050406030204" pitchFamily="18" charset="0"/>
      <p:regular r:id="rId32"/>
      <p:bold r:id="rId33"/>
      <p:italic r:id="rId34"/>
      <p:boldItalic r:id="rId35"/>
    </p:embeddedFont>
    <p:embeddedFont>
      <p:font typeface="Gill Sans MT" panose="020B0502020104020203" pitchFamily="34" charset="0"/>
      <p:regular r:id="rId36"/>
      <p:bold r:id="rId37"/>
      <p:italic r:id="rId38"/>
      <p:boldItalic r:id="rId39"/>
    </p:embeddedFont>
    <p:embeddedFont>
      <p:font typeface="IBM Plex Mono" panose="020B0509050203000203" pitchFamily="49" charset="0"/>
      <p:regular r:id="rId40"/>
      <p:bold r:id="rId41"/>
      <p:italic r:id="rId42"/>
      <p:boldItalic r:id="rId43"/>
    </p:embeddedFont>
    <p:embeddedFont>
      <p:font typeface="JetBrains Mono" panose="020B0509020102050004" pitchFamily="49" charset="0"/>
      <p:regular r:id="rId44"/>
      <p:bold r:id="rId45"/>
      <p:italic r:id="rId46"/>
      <p:boldItalic r:id="rId47"/>
    </p:embeddedFont>
    <p:embeddedFont>
      <p:font typeface="Poppins" panose="00000500000000000000" pitchFamily="2" charset="0"/>
      <p:regular r:id="rId48"/>
      <p:bold r:id="rId49"/>
      <p:italic r:id="rId50"/>
      <p:boldItalic r:id="rId51"/>
    </p:embeddedFont>
    <p:embeddedFont>
      <p:font typeface="Roboto Condensed Light" panose="02000000000000000000" pitchFamily="2" charset="0"/>
      <p:regular r:id="rId52"/>
      <p: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113"/>
    <a:srgbClr val="CFD7DF"/>
    <a:srgbClr val="A9B7C6"/>
    <a:srgbClr val="4E39E9"/>
    <a:srgbClr val="5AC889"/>
    <a:srgbClr val="EDA333"/>
    <a:srgbClr val="D9A115"/>
    <a:srgbClr val="966A1A"/>
    <a:srgbClr val="7F6139"/>
    <a:srgbClr val="824A4A"/>
  </p:clrMru>
  <p:extLst>
    <p:ext uri="{E76CE94A-603C-4142-B9EB-6D1370010A27}">
      <p14:discardImageEditData xmlns:p14="http://schemas.microsoft.com/office/powerpoint/2010/main" val="0"/>
    </p:ext>
    <p:ext uri="{D31A062A-798A-4329-ABDD-BBA856620510}">
      <p14:defaultImageDpi xmlns:p14="http://schemas.microsoft.com/office/powerpoint/2010/main" val="33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D73563-EC47-41F6-A432-D0DE497C3168}">
  <a:tblStyle styleId="{8ED73563-EC47-41F6-A432-D0DE497C316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autoAdjust="0"/>
  </p:normalViewPr>
  <p:slideViewPr>
    <p:cSldViewPr snapToGrid="0">
      <p:cViewPr varScale="1">
        <p:scale>
          <a:sx n="138" d="100"/>
          <a:sy n="138" d="100"/>
        </p:scale>
        <p:origin x="306" y="114"/>
      </p:cViewPr>
      <p:guideLst/>
    </p:cSldViewPr>
  </p:slideViewPr>
  <p:outlineViewPr>
    <p:cViewPr>
      <p:scale>
        <a:sx n="33" d="100"/>
        <a:sy n="33" d="100"/>
      </p:scale>
      <p:origin x="0" y="-876"/>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font" Target="fonts/font22.fntdata"/><Relationship Id="rId50" Type="http://schemas.openxmlformats.org/officeDocument/2006/relationships/font" Target="fonts/font25.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3" Type="http://schemas.openxmlformats.org/officeDocument/2006/relationships/font" Target="fonts/font28.fntdata"/><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font" Target="fonts/font23.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2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20" Type="http://schemas.openxmlformats.org/officeDocument/2006/relationships/slide" Target="slides/slide19.xml"/><Relationship Id="rId41" Type="http://schemas.openxmlformats.org/officeDocument/2006/relationships/font" Target="fonts/font16.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font" Target="fonts/font24.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font" Target="fonts/font6.fntdata"/><Relationship Id="rId44" Type="http://schemas.openxmlformats.org/officeDocument/2006/relationships/font" Target="fonts/font19.fntdata"/><Relationship Id="rId52" Type="http://schemas.openxmlformats.org/officeDocument/2006/relationships/font" Target="fonts/font27.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8BAC772-1BD1-9330-B62C-96C4E086893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75A9E502-E285-6985-6273-C29ADCBAB7D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CBC3A48-4B41-459F-BEF9-60CBD4B8D513}" type="datetimeFigureOut">
              <a:rPr lang="en-GB" smtClean="0"/>
              <a:t>05/03/2025</a:t>
            </a:fld>
            <a:endParaRPr lang="en-GB"/>
          </a:p>
        </p:txBody>
      </p:sp>
      <p:sp>
        <p:nvSpPr>
          <p:cNvPr id="4" name="Footer Placeholder 3">
            <a:extLst>
              <a:ext uri="{FF2B5EF4-FFF2-40B4-BE49-F238E27FC236}">
                <a16:creationId xmlns:a16="http://schemas.microsoft.com/office/drawing/2014/main" id="{474060DE-FE59-7D85-38D4-6564A33D99F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ar-SA"/>
              <a:t>تست </a:t>
            </a:r>
            <a:endParaRPr lang="en-GB"/>
          </a:p>
        </p:txBody>
      </p:sp>
      <p:sp>
        <p:nvSpPr>
          <p:cNvPr id="5" name="Slide Number Placeholder 4">
            <a:extLst>
              <a:ext uri="{FF2B5EF4-FFF2-40B4-BE49-F238E27FC236}">
                <a16:creationId xmlns:a16="http://schemas.microsoft.com/office/drawing/2014/main" id="{A7D3F05A-66C5-69E6-8EE3-C970ADE0CE7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F99D2BB-AF82-440E-99DB-FA6383E89E88}" type="slidenum">
              <a:rPr lang="en-GB" smtClean="0"/>
              <a:t>‹#›</a:t>
            </a:fld>
            <a:endParaRPr lang="en-GB"/>
          </a:p>
        </p:txBody>
      </p:sp>
    </p:spTree>
    <p:extLst>
      <p:ext uri="{BB962C8B-B14F-4D97-AF65-F5344CB8AC3E}">
        <p14:creationId xmlns:p14="http://schemas.microsoft.com/office/powerpoint/2010/main" val="3816455837"/>
      </p:ext>
    </p:extLst>
  </p:cSld>
  <p:clrMap bg1="lt1" tx1="dk1" bg2="lt2" tx2="dk2" accent1="accent1" accent2="accent2" accent3="accent3" accent4="accent4" accent5="accent5" accent6="accent6" hlink="hlink" folHlink="folHlink"/>
  <p:hf sldNum="0" hdr="0" dt="0"/>
</p:handoutMaster>
</file>

<file path=ppt/media/hdphoto1.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sldNum="0" hd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7">
          <a:extLst>
            <a:ext uri="{FF2B5EF4-FFF2-40B4-BE49-F238E27FC236}">
              <a16:creationId xmlns:a16="http://schemas.microsoft.com/office/drawing/2014/main" id="{FDAD542E-C43E-8909-8603-94A0E47D6839}"/>
            </a:ext>
          </a:extLst>
        </p:cNvPr>
        <p:cNvGrpSpPr/>
        <p:nvPr/>
      </p:nvGrpSpPr>
      <p:grpSpPr>
        <a:xfrm>
          <a:off x="0" y="0"/>
          <a:ext cx="0" cy="0"/>
          <a:chOff x="0" y="0"/>
          <a:chExt cx="0" cy="0"/>
        </a:xfrm>
      </p:grpSpPr>
      <p:sp>
        <p:nvSpPr>
          <p:cNvPr id="1428" name="Google Shape;1428;gd1bf8d60a4_0_0:notes">
            <a:extLst>
              <a:ext uri="{FF2B5EF4-FFF2-40B4-BE49-F238E27FC236}">
                <a16:creationId xmlns:a16="http://schemas.microsoft.com/office/drawing/2014/main" id="{5C3F04BD-ACCB-24FF-F8CD-FB9B91972A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9" name="Google Shape;1429;gd1bf8d60a4_0_0:notes">
            <a:extLst>
              <a:ext uri="{FF2B5EF4-FFF2-40B4-BE49-F238E27FC236}">
                <a16:creationId xmlns:a16="http://schemas.microsoft.com/office/drawing/2014/main" id="{5756538E-BFAD-780D-051A-7834125A221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33366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a:extLst>
            <a:ext uri="{FF2B5EF4-FFF2-40B4-BE49-F238E27FC236}">
              <a16:creationId xmlns:a16="http://schemas.microsoft.com/office/drawing/2014/main" id="{1FB3CA89-B973-43F9-ED6C-C3AC11CDDE3E}"/>
            </a:ext>
          </a:extLst>
        </p:cNvPr>
        <p:cNvGrpSpPr/>
        <p:nvPr/>
      </p:nvGrpSpPr>
      <p:grpSpPr>
        <a:xfrm>
          <a:off x="0" y="0"/>
          <a:ext cx="0" cy="0"/>
          <a:chOff x="0" y="0"/>
          <a:chExt cx="0" cy="0"/>
        </a:xfrm>
      </p:grpSpPr>
      <p:sp>
        <p:nvSpPr>
          <p:cNvPr id="1730" name="Google Shape;1730;g24ed99bf1a4_0_481:notes">
            <a:extLst>
              <a:ext uri="{FF2B5EF4-FFF2-40B4-BE49-F238E27FC236}">
                <a16:creationId xmlns:a16="http://schemas.microsoft.com/office/drawing/2014/main" id="{2A6868FF-95BC-C1BE-812B-CBB82F45BCA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a:extLst>
              <a:ext uri="{FF2B5EF4-FFF2-40B4-BE49-F238E27FC236}">
                <a16:creationId xmlns:a16="http://schemas.microsoft.com/office/drawing/2014/main" id="{11FDADE8-F07C-8B21-58BF-6985AA14342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82083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a:extLst>
            <a:ext uri="{FF2B5EF4-FFF2-40B4-BE49-F238E27FC236}">
              <a16:creationId xmlns:a16="http://schemas.microsoft.com/office/drawing/2014/main" id="{5DABD820-2BC8-B28F-99E2-989F6681E526}"/>
            </a:ext>
          </a:extLst>
        </p:cNvPr>
        <p:cNvGrpSpPr/>
        <p:nvPr/>
      </p:nvGrpSpPr>
      <p:grpSpPr>
        <a:xfrm>
          <a:off x="0" y="0"/>
          <a:ext cx="0" cy="0"/>
          <a:chOff x="0" y="0"/>
          <a:chExt cx="0" cy="0"/>
        </a:xfrm>
      </p:grpSpPr>
      <p:sp>
        <p:nvSpPr>
          <p:cNvPr id="1730" name="Google Shape;1730;g24ed99bf1a4_0_481:notes">
            <a:extLst>
              <a:ext uri="{FF2B5EF4-FFF2-40B4-BE49-F238E27FC236}">
                <a16:creationId xmlns:a16="http://schemas.microsoft.com/office/drawing/2014/main" id="{ECE45CE5-6712-B7F1-4D81-B9740303F65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a:extLst>
              <a:ext uri="{FF2B5EF4-FFF2-40B4-BE49-F238E27FC236}">
                <a16:creationId xmlns:a16="http://schemas.microsoft.com/office/drawing/2014/main" id="{187114B2-AFC3-71DF-104F-0E242DFC4A6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61770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a:extLst>
            <a:ext uri="{FF2B5EF4-FFF2-40B4-BE49-F238E27FC236}">
              <a16:creationId xmlns:a16="http://schemas.microsoft.com/office/drawing/2014/main" id="{75D1F6FD-1D8C-E4F4-FFF6-97EDCFAC3EEB}"/>
            </a:ext>
          </a:extLst>
        </p:cNvPr>
        <p:cNvGrpSpPr/>
        <p:nvPr/>
      </p:nvGrpSpPr>
      <p:grpSpPr>
        <a:xfrm>
          <a:off x="0" y="0"/>
          <a:ext cx="0" cy="0"/>
          <a:chOff x="0" y="0"/>
          <a:chExt cx="0" cy="0"/>
        </a:xfrm>
      </p:grpSpPr>
      <p:sp>
        <p:nvSpPr>
          <p:cNvPr id="1664" name="Google Shape;1664;g24e6b4d5c31_0_143:notes">
            <a:extLst>
              <a:ext uri="{FF2B5EF4-FFF2-40B4-BE49-F238E27FC236}">
                <a16:creationId xmlns:a16="http://schemas.microsoft.com/office/drawing/2014/main" id="{02D29618-D140-8C11-480B-603688513C9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a:extLst>
              <a:ext uri="{FF2B5EF4-FFF2-40B4-BE49-F238E27FC236}">
                <a16:creationId xmlns:a16="http://schemas.microsoft.com/office/drawing/2014/main" id="{82EA754C-BE64-0862-39C5-674FAC6E4FB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12352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a:extLst>
            <a:ext uri="{FF2B5EF4-FFF2-40B4-BE49-F238E27FC236}">
              <a16:creationId xmlns:a16="http://schemas.microsoft.com/office/drawing/2014/main" id="{F7242402-CBA4-CA16-9FDA-23C48A6E1C84}"/>
            </a:ext>
          </a:extLst>
        </p:cNvPr>
        <p:cNvGrpSpPr/>
        <p:nvPr/>
      </p:nvGrpSpPr>
      <p:grpSpPr>
        <a:xfrm>
          <a:off x="0" y="0"/>
          <a:ext cx="0" cy="0"/>
          <a:chOff x="0" y="0"/>
          <a:chExt cx="0" cy="0"/>
        </a:xfrm>
      </p:grpSpPr>
      <p:sp>
        <p:nvSpPr>
          <p:cNvPr id="1664" name="Google Shape;1664;g24e6b4d5c31_0_143:notes">
            <a:extLst>
              <a:ext uri="{FF2B5EF4-FFF2-40B4-BE49-F238E27FC236}">
                <a16:creationId xmlns:a16="http://schemas.microsoft.com/office/drawing/2014/main" id="{156CD673-007C-EC9A-3EA0-0E80E798BFD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a:extLst>
              <a:ext uri="{FF2B5EF4-FFF2-40B4-BE49-F238E27FC236}">
                <a16:creationId xmlns:a16="http://schemas.microsoft.com/office/drawing/2014/main" id="{737140D1-E9C5-A4D0-3E33-5AB1ED142FA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10739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a:extLst>
            <a:ext uri="{FF2B5EF4-FFF2-40B4-BE49-F238E27FC236}">
              <a16:creationId xmlns:a16="http://schemas.microsoft.com/office/drawing/2014/main" id="{9F843B22-EEA9-7391-7794-5BF17C5569C5}"/>
            </a:ext>
          </a:extLst>
        </p:cNvPr>
        <p:cNvGrpSpPr/>
        <p:nvPr/>
      </p:nvGrpSpPr>
      <p:grpSpPr>
        <a:xfrm>
          <a:off x="0" y="0"/>
          <a:ext cx="0" cy="0"/>
          <a:chOff x="0" y="0"/>
          <a:chExt cx="0" cy="0"/>
        </a:xfrm>
      </p:grpSpPr>
      <p:sp>
        <p:nvSpPr>
          <p:cNvPr id="1730" name="Google Shape;1730;g24ed99bf1a4_0_481:notes">
            <a:extLst>
              <a:ext uri="{FF2B5EF4-FFF2-40B4-BE49-F238E27FC236}">
                <a16:creationId xmlns:a16="http://schemas.microsoft.com/office/drawing/2014/main" id="{BED1C2C0-40F7-953D-0838-D021A1C9FD8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a:extLst>
              <a:ext uri="{FF2B5EF4-FFF2-40B4-BE49-F238E27FC236}">
                <a16:creationId xmlns:a16="http://schemas.microsoft.com/office/drawing/2014/main" id="{0940BD93-2EA5-800A-98E8-E9A9779A358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74263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a:extLst>
            <a:ext uri="{FF2B5EF4-FFF2-40B4-BE49-F238E27FC236}">
              <a16:creationId xmlns:a16="http://schemas.microsoft.com/office/drawing/2014/main" id="{BAB1641F-6863-5BAF-2B3A-698A71AABA5B}"/>
            </a:ext>
          </a:extLst>
        </p:cNvPr>
        <p:cNvGrpSpPr/>
        <p:nvPr/>
      </p:nvGrpSpPr>
      <p:grpSpPr>
        <a:xfrm>
          <a:off x="0" y="0"/>
          <a:ext cx="0" cy="0"/>
          <a:chOff x="0" y="0"/>
          <a:chExt cx="0" cy="0"/>
        </a:xfrm>
      </p:grpSpPr>
      <p:sp>
        <p:nvSpPr>
          <p:cNvPr id="1730" name="Google Shape;1730;g24ed99bf1a4_0_481:notes">
            <a:extLst>
              <a:ext uri="{FF2B5EF4-FFF2-40B4-BE49-F238E27FC236}">
                <a16:creationId xmlns:a16="http://schemas.microsoft.com/office/drawing/2014/main" id="{01151ECD-D773-E25B-92C8-C14F2DF9DF4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a:extLst>
              <a:ext uri="{FF2B5EF4-FFF2-40B4-BE49-F238E27FC236}">
                <a16:creationId xmlns:a16="http://schemas.microsoft.com/office/drawing/2014/main" id="{1BCECACC-0CF8-94A5-A3EA-A7876722764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740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a:extLst>
            <a:ext uri="{FF2B5EF4-FFF2-40B4-BE49-F238E27FC236}">
              <a16:creationId xmlns:a16="http://schemas.microsoft.com/office/drawing/2014/main" id="{BB46A6A8-5A57-E29B-A049-9E503F484BFA}"/>
            </a:ext>
          </a:extLst>
        </p:cNvPr>
        <p:cNvGrpSpPr/>
        <p:nvPr/>
      </p:nvGrpSpPr>
      <p:grpSpPr>
        <a:xfrm>
          <a:off x="0" y="0"/>
          <a:ext cx="0" cy="0"/>
          <a:chOff x="0" y="0"/>
          <a:chExt cx="0" cy="0"/>
        </a:xfrm>
      </p:grpSpPr>
      <p:sp>
        <p:nvSpPr>
          <p:cNvPr id="1730" name="Google Shape;1730;g24ed99bf1a4_0_481:notes">
            <a:extLst>
              <a:ext uri="{FF2B5EF4-FFF2-40B4-BE49-F238E27FC236}">
                <a16:creationId xmlns:a16="http://schemas.microsoft.com/office/drawing/2014/main" id="{E52D646E-93F6-082C-8661-6D36FE1D046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a:extLst>
              <a:ext uri="{FF2B5EF4-FFF2-40B4-BE49-F238E27FC236}">
                <a16:creationId xmlns:a16="http://schemas.microsoft.com/office/drawing/2014/main" id="{E5E91511-5C2E-DDCB-3D56-7A4EC5F532C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25541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a:extLst>
            <a:ext uri="{FF2B5EF4-FFF2-40B4-BE49-F238E27FC236}">
              <a16:creationId xmlns:a16="http://schemas.microsoft.com/office/drawing/2014/main" id="{29420467-7764-2B6B-E625-AB7E01B4F375}"/>
            </a:ext>
          </a:extLst>
        </p:cNvPr>
        <p:cNvGrpSpPr/>
        <p:nvPr/>
      </p:nvGrpSpPr>
      <p:grpSpPr>
        <a:xfrm>
          <a:off x="0" y="0"/>
          <a:ext cx="0" cy="0"/>
          <a:chOff x="0" y="0"/>
          <a:chExt cx="0" cy="0"/>
        </a:xfrm>
      </p:grpSpPr>
      <p:sp>
        <p:nvSpPr>
          <p:cNvPr id="1664" name="Google Shape;1664;g24e6b4d5c31_0_143:notes">
            <a:extLst>
              <a:ext uri="{FF2B5EF4-FFF2-40B4-BE49-F238E27FC236}">
                <a16:creationId xmlns:a16="http://schemas.microsoft.com/office/drawing/2014/main" id="{B413D618-A55C-7294-9D8B-358DBA9C5F7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a:extLst>
              <a:ext uri="{FF2B5EF4-FFF2-40B4-BE49-F238E27FC236}">
                <a16:creationId xmlns:a16="http://schemas.microsoft.com/office/drawing/2014/main" id="{7218071E-65C0-2B4A-9B40-F564D9A50B6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30122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a:extLst>
            <a:ext uri="{FF2B5EF4-FFF2-40B4-BE49-F238E27FC236}">
              <a16:creationId xmlns:a16="http://schemas.microsoft.com/office/drawing/2014/main" id="{6D36FED4-F520-FD54-D835-6476B79FEFEC}"/>
            </a:ext>
          </a:extLst>
        </p:cNvPr>
        <p:cNvGrpSpPr/>
        <p:nvPr/>
      </p:nvGrpSpPr>
      <p:grpSpPr>
        <a:xfrm>
          <a:off x="0" y="0"/>
          <a:ext cx="0" cy="0"/>
          <a:chOff x="0" y="0"/>
          <a:chExt cx="0" cy="0"/>
        </a:xfrm>
      </p:grpSpPr>
      <p:sp>
        <p:nvSpPr>
          <p:cNvPr id="1664" name="Google Shape;1664;g24e6b4d5c31_0_143:notes">
            <a:extLst>
              <a:ext uri="{FF2B5EF4-FFF2-40B4-BE49-F238E27FC236}">
                <a16:creationId xmlns:a16="http://schemas.microsoft.com/office/drawing/2014/main" id="{D4B79AFE-CC70-1B98-782B-13EA387B8D4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a:extLst>
              <a:ext uri="{FF2B5EF4-FFF2-40B4-BE49-F238E27FC236}">
                <a16:creationId xmlns:a16="http://schemas.microsoft.com/office/drawing/2014/main" id="{ECF750D1-A904-99C9-1A04-48801B2328D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92904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a:extLst>
            <a:ext uri="{FF2B5EF4-FFF2-40B4-BE49-F238E27FC236}">
              <a16:creationId xmlns:a16="http://schemas.microsoft.com/office/drawing/2014/main" id="{781D73AA-23AF-662A-8274-45B5B7E86A9D}"/>
            </a:ext>
          </a:extLst>
        </p:cNvPr>
        <p:cNvGrpSpPr/>
        <p:nvPr/>
      </p:nvGrpSpPr>
      <p:grpSpPr>
        <a:xfrm>
          <a:off x="0" y="0"/>
          <a:ext cx="0" cy="0"/>
          <a:chOff x="0" y="0"/>
          <a:chExt cx="0" cy="0"/>
        </a:xfrm>
      </p:grpSpPr>
      <p:sp>
        <p:nvSpPr>
          <p:cNvPr id="1664" name="Google Shape;1664;g24e6b4d5c31_0_143:notes">
            <a:extLst>
              <a:ext uri="{FF2B5EF4-FFF2-40B4-BE49-F238E27FC236}">
                <a16:creationId xmlns:a16="http://schemas.microsoft.com/office/drawing/2014/main" id="{374C9DFE-BDC0-706D-AC2D-1CF38728600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a:extLst>
              <a:ext uri="{FF2B5EF4-FFF2-40B4-BE49-F238E27FC236}">
                <a16:creationId xmlns:a16="http://schemas.microsoft.com/office/drawing/2014/main" id="{F09B0374-4FB0-7FC7-5D8D-7D1B7C539BD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90791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4"/>
        <p:cNvGrpSpPr/>
        <p:nvPr/>
      </p:nvGrpSpPr>
      <p:grpSpPr>
        <a:xfrm>
          <a:off x="0" y="0"/>
          <a:ext cx="0" cy="0"/>
          <a:chOff x="0" y="0"/>
          <a:chExt cx="0" cy="0"/>
        </a:xfrm>
      </p:grpSpPr>
      <p:sp>
        <p:nvSpPr>
          <p:cNvPr id="1455" name="Google Shape;1455;g24ed99bf1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6" name="Google Shape;1456;g24ed99bf1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a:extLst>
            <a:ext uri="{FF2B5EF4-FFF2-40B4-BE49-F238E27FC236}">
              <a16:creationId xmlns:a16="http://schemas.microsoft.com/office/drawing/2014/main" id="{011911A6-B404-01FF-9CB9-DD9D3D6F79BF}"/>
            </a:ext>
          </a:extLst>
        </p:cNvPr>
        <p:cNvGrpSpPr/>
        <p:nvPr/>
      </p:nvGrpSpPr>
      <p:grpSpPr>
        <a:xfrm>
          <a:off x="0" y="0"/>
          <a:ext cx="0" cy="0"/>
          <a:chOff x="0" y="0"/>
          <a:chExt cx="0" cy="0"/>
        </a:xfrm>
      </p:grpSpPr>
      <p:sp>
        <p:nvSpPr>
          <p:cNvPr id="1664" name="Google Shape;1664;g24e6b4d5c31_0_143:notes">
            <a:extLst>
              <a:ext uri="{FF2B5EF4-FFF2-40B4-BE49-F238E27FC236}">
                <a16:creationId xmlns:a16="http://schemas.microsoft.com/office/drawing/2014/main" id="{CE95ADB1-36A9-6B49-C17C-4364C32C2B5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a:extLst>
              <a:ext uri="{FF2B5EF4-FFF2-40B4-BE49-F238E27FC236}">
                <a16:creationId xmlns:a16="http://schemas.microsoft.com/office/drawing/2014/main" id="{CD0FA53A-CC2F-8B94-0D17-8112351C409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75597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a:extLst>
            <a:ext uri="{FF2B5EF4-FFF2-40B4-BE49-F238E27FC236}">
              <a16:creationId xmlns:a16="http://schemas.microsoft.com/office/drawing/2014/main" id="{79E553DC-894C-1285-575C-8A7D82035091}"/>
            </a:ext>
          </a:extLst>
        </p:cNvPr>
        <p:cNvGrpSpPr/>
        <p:nvPr/>
      </p:nvGrpSpPr>
      <p:grpSpPr>
        <a:xfrm>
          <a:off x="0" y="0"/>
          <a:ext cx="0" cy="0"/>
          <a:chOff x="0" y="0"/>
          <a:chExt cx="0" cy="0"/>
        </a:xfrm>
      </p:grpSpPr>
      <p:sp>
        <p:nvSpPr>
          <p:cNvPr id="1664" name="Google Shape;1664;g24e6b4d5c31_0_143:notes">
            <a:extLst>
              <a:ext uri="{FF2B5EF4-FFF2-40B4-BE49-F238E27FC236}">
                <a16:creationId xmlns:a16="http://schemas.microsoft.com/office/drawing/2014/main" id="{FDA2856E-6014-EB7B-5E96-8996BB8F27E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a:extLst>
              <a:ext uri="{FF2B5EF4-FFF2-40B4-BE49-F238E27FC236}">
                <a16:creationId xmlns:a16="http://schemas.microsoft.com/office/drawing/2014/main" id="{26AEE2AA-079E-549E-75A3-8E3C0165B9D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26365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a:extLst>
            <a:ext uri="{FF2B5EF4-FFF2-40B4-BE49-F238E27FC236}">
              <a16:creationId xmlns:a16="http://schemas.microsoft.com/office/drawing/2014/main" id="{453F7C8B-AA6B-41CA-F3C3-E89B87D99EB9}"/>
            </a:ext>
          </a:extLst>
        </p:cNvPr>
        <p:cNvGrpSpPr/>
        <p:nvPr/>
      </p:nvGrpSpPr>
      <p:grpSpPr>
        <a:xfrm>
          <a:off x="0" y="0"/>
          <a:ext cx="0" cy="0"/>
          <a:chOff x="0" y="0"/>
          <a:chExt cx="0" cy="0"/>
        </a:xfrm>
      </p:grpSpPr>
      <p:sp>
        <p:nvSpPr>
          <p:cNvPr id="1664" name="Google Shape;1664;g24e6b4d5c31_0_143:notes">
            <a:extLst>
              <a:ext uri="{FF2B5EF4-FFF2-40B4-BE49-F238E27FC236}">
                <a16:creationId xmlns:a16="http://schemas.microsoft.com/office/drawing/2014/main" id="{59787F15-D711-923B-4766-EC529C1DD5F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a:extLst>
              <a:ext uri="{FF2B5EF4-FFF2-40B4-BE49-F238E27FC236}">
                <a16:creationId xmlns:a16="http://schemas.microsoft.com/office/drawing/2014/main" id="{DBBD7594-3AE6-047D-2CBD-ADCA00B9204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98016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p:cNvGrpSpPr/>
        <p:nvPr/>
      </p:nvGrpSpPr>
      <p:grpSpPr>
        <a:xfrm>
          <a:off x="0" y="0"/>
          <a:ext cx="0" cy="0"/>
          <a:chOff x="0" y="0"/>
          <a:chExt cx="0" cy="0"/>
        </a:xfrm>
      </p:grpSpPr>
      <p:sp>
        <p:nvSpPr>
          <p:cNvPr id="1730" name="Google Shape;1730;g24ed99bf1a4_0_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p:cNvGrpSpPr/>
        <p:nvPr/>
      </p:nvGrpSpPr>
      <p:grpSpPr>
        <a:xfrm>
          <a:off x="0" y="0"/>
          <a:ext cx="0" cy="0"/>
          <a:chOff x="0" y="0"/>
          <a:chExt cx="0" cy="0"/>
        </a:xfrm>
      </p:grpSpPr>
      <p:sp>
        <p:nvSpPr>
          <p:cNvPr id="1664" name="Google Shape;1664;g24e6b4d5c31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a:extLst>
            <a:ext uri="{FF2B5EF4-FFF2-40B4-BE49-F238E27FC236}">
              <a16:creationId xmlns:a16="http://schemas.microsoft.com/office/drawing/2014/main" id="{48F738F5-D3B0-CAD7-6209-86CB40E52CA8}"/>
            </a:ext>
          </a:extLst>
        </p:cNvPr>
        <p:cNvGrpSpPr/>
        <p:nvPr/>
      </p:nvGrpSpPr>
      <p:grpSpPr>
        <a:xfrm>
          <a:off x="0" y="0"/>
          <a:ext cx="0" cy="0"/>
          <a:chOff x="0" y="0"/>
          <a:chExt cx="0" cy="0"/>
        </a:xfrm>
      </p:grpSpPr>
      <p:sp>
        <p:nvSpPr>
          <p:cNvPr id="1664" name="Google Shape;1664;g24e6b4d5c31_0_143:notes">
            <a:extLst>
              <a:ext uri="{FF2B5EF4-FFF2-40B4-BE49-F238E27FC236}">
                <a16:creationId xmlns:a16="http://schemas.microsoft.com/office/drawing/2014/main" id="{DB4E1379-9C0F-FADF-78C2-9C34C2029A7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a:extLst>
              <a:ext uri="{FF2B5EF4-FFF2-40B4-BE49-F238E27FC236}">
                <a16:creationId xmlns:a16="http://schemas.microsoft.com/office/drawing/2014/main" id="{FC8C410A-0FD1-0E89-DB91-2EE2A48510D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33785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a:extLst>
            <a:ext uri="{FF2B5EF4-FFF2-40B4-BE49-F238E27FC236}">
              <a16:creationId xmlns:a16="http://schemas.microsoft.com/office/drawing/2014/main" id="{ECE3CBAD-0330-3EA7-68DF-DF3526BB147E}"/>
            </a:ext>
          </a:extLst>
        </p:cNvPr>
        <p:cNvGrpSpPr/>
        <p:nvPr/>
      </p:nvGrpSpPr>
      <p:grpSpPr>
        <a:xfrm>
          <a:off x="0" y="0"/>
          <a:ext cx="0" cy="0"/>
          <a:chOff x="0" y="0"/>
          <a:chExt cx="0" cy="0"/>
        </a:xfrm>
      </p:grpSpPr>
      <p:sp>
        <p:nvSpPr>
          <p:cNvPr id="1730" name="Google Shape;1730;g24ed99bf1a4_0_481:notes">
            <a:extLst>
              <a:ext uri="{FF2B5EF4-FFF2-40B4-BE49-F238E27FC236}">
                <a16:creationId xmlns:a16="http://schemas.microsoft.com/office/drawing/2014/main" id="{AFAA9717-60C4-896C-1954-F9AE5A9391A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a:extLst>
              <a:ext uri="{FF2B5EF4-FFF2-40B4-BE49-F238E27FC236}">
                <a16:creationId xmlns:a16="http://schemas.microsoft.com/office/drawing/2014/main" id="{6D73E666-B5E8-A599-E79F-0D3F4F92DF3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28530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a:extLst>
            <a:ext uri="{FF2B5EF4-FFF2-40B4-BE49-F238E27FC236}">
              <a16:creationId xmlns:a16="http://schemas.microsoft.com/office/drawing/2014/main" id="{7442342E-EDFC-3A1A-43AF-B793A0195F60}"/>
            </a:ext>
          </a:extLst>
        </p:cNvPr>
        <p:cNvGrpSpPr/>
        <p:nvPr/>
      </p:nvGrpSpPr>
      <p:grpSpPr>
        <a:xfrm>
          <a:off x="0" y="0"/>
          <a:ext cx="0" cy="0"/>
          <a:chOff x="0" y="0"/>
          <a:chExt cx="0" cy="0"/>
        </a:xfrm>
      </p:grpSpPr>
      <p:sp>
        <p:nvSpPr>
          <p:cNvPr id="1664" name="Google Shape;1664;g24e6b4d5c31_0_143:notes">
            <a:extLst>
              <a:ext uri="{FF2B5EF4-FFF2-40B4-BE49-F238E27FC236}">
                <a16:creationId xmlns:a16="http://schemas.microsoft.com/office/drawing/2014/main" id="{477E89DD-6B1C-6620-21C5-78DD4929176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a:extLst>
              <a:ext uri="{FF2B5EF4-FFF2-40B4-BE49-F238E27FC236}">
                <a16:creationId xmlns:a16="http://schemas.microsoft.com/office/drawing/2014/main" id="{DDFDC1B0-BF3B-F44B-B915-A12775A5254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5929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a:extLst>
            <a:ext uri="{FF2B5EF4-FFF2-40B4-BE49-F238E27FC236}">
              <a16:creationId xmlns:a16="http://schemas.microsoft.com/office/drawing/2014/main" id="{455490A0-58D2-76EB-2868-51CC1DB59974}"/>
            </a:ext>
          </a:extLst>
        </p:cNvPr>
        <p:cNvGrpSpPr/>
        <p:nvPr/>
      </p:nvGrpSpPr>
      <p:grpSpPr>
        <a:xfrm>
          <a:off x="0" y="0"/>
          <a:ext cx="0" cy="0"/>
          <a:chOff x="0" y="0"/>
          <a:chExt cx="0" cy="0"/>
        </a:xfrm>
      </p:grpSpPr>
      <p:sp>
        <p:nvSpPr>
          <p:cNvPr id="1730" name="Google Shape;1730;g24ed99bf1a4_0_481:notes">
            <a:extLst>
              <a:ext uri="{FF2B5EF4-FFF2-40B4-BE49-F238E27FC236}">
                <a16:creationId xmlns:a16="http://schemas.microsoft.com/office/drawing/2014/main" id="{3A7CA276-7268-E0E5-070E-8CE61AA73F0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a:extLst>
              <a:ext uri="{FF2B5EF4-FFF2-40B4-BE49-F238E27FC236}">
                <a16:creationId xmlns:a16="http://schemas.microsoft.com/office/drawing/2014/main" id="{E63A6388-86CC-A957-CBEC-73523D880E5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2805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a:extLst>
            <a:ext uri="{FF2B5EF4-FFF2-40B4-BE49-F238E27FC236}">
              <a16:creationId xmlns:a16="http://schemas.microsoft.com/office/drawing/2014/main" id="{0C075E5D-F8F5-6BD5-5143-3B07E16D4878}"/>
            </a:ext>
          </a:extLst>
        </p:cNvPr>
        <p:cNvGrpSpPr/>
        <p:nvPr/>
      </p:nvGrpSpPr>
      <p:grpSpPr>
        <a:xfrm>
          <a:off x="0" y="0"/>
          <a:ext cx="0" cy="0"/>
          <a:chOff x="0" y="0"/>
          <a:chExt cx="0" cy="0"/>
        </a:xfrm>
      </p:grpSpPr>
      <p:sp>
        <p:nvSpPr>
          <p:cNvPr id="1664" name="Google Shape;1664;g24e6b4d5c31_0_143:notes">
            <a:extLst>
              <a:ext uri="{FF2B5EF4-FFF2-40B4-BE49-F238E27FC236}">
                <a16:creationId xmlns:a16="http://schemas.microsoft.com/office/drawing/2014/main" id="{FFE696F3-2E88-CF79-D1DD-A3552541882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a:extLst>
              <a:ext uri="{FF2B5EF4-FFF2-40B4-BE49-F238E27FC236}">
                <a16:creationId xmlns:a16="http://schemas.microsoft.com/office/drawing/2014/main" id="{A0D6F169-A357-9BB1-5A90-1BD0190CB4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091802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3255180" y="-2900775"/>
            <a:ext cx="10039930" cy="6871129"/>
            <a:chOff x="-3102780" y="-2727750"/>
            <a:chExt cx="10039930" cy="6871129"/>
          </a:xfrm>
        </p:grpSpPr>
        <p:grpSp>
          <p:nvGrpSpPr>
            <p:cNvPr id="10" name="Google Shape;10;p2"/>
            <p:cNvGrpSpPr/>
            <p:nvPr/>
          </p:nvGrpSpPr>
          <p:grpSpPr>
            <a:xfrm rot="-7778255">
              <a:off x="-2414440" y="-1445047"/>
              <a:ext cx="5355679" cy="4305724"/>
              <a:chOff x="7103825" y="-713112"/>
              <a:chExt cx="3785226" cy="3043150"/>
            </a:xfrm>
          </p:grpSpPr>
          <p:sp>
            <p:nvSpPr>
              <p:cNvPr id="11" name="Google Shape;11;p2"/>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 name="Google Shape;12;p2"/>
              <p:cNvPicPr preferRelativeResize="0"/>
              <p:nvPr/>
            </p:nvPicPr>
            <p:blipFill rotWithShape="1">
              <a:blip r:embed="rId2">
                <a:alphaModFix/>
              </a:blip>
              <a:srcRect t="17657" b="17663"/>
              <a:stretch/>
            </p:blipFill>
            <p:spPr>
              <a:xfrm>
                <a:off x="7103825" y="-713112"/>
                <a:ext cx="3785226" cy="2888974"/>
              </a:xfrm>
              <a:prstGeom prst="rect">
                <a:avLst/>
              </a:prstGeom>
              <a:noFill/>
              <a:ln>
                <a:noFill/>
              </a:ln>
            </p:spPr>
          </p:pic>
        </p:grpSp>
        <p:sp>
          <p:nvSpPr>
            <p:cNvPr id="13" name="Google Shape;13;p2"/>
            <p:cNvSpPr/>
            <p:nvPr/>
          </p:nvSpPr>
          <p:spPr>
            <a:xfrm>
              <a:off x="-289323" y="-166742"/>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2700000">
              <a:off x="917817" y="-2200499"/>
              <a:ext cx="3153371" cy="5119296"/>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01475" y="-361175"/>
              <a:ext cx="7138625" cy="819350"/>
            </a:xfrm>
            <a:custGeom>
              <a:avLst/>
              <a:gdLst/>
              <a:ahLst/>
              <a:cxnLst/>
              <a:rect l="l" t="t" r="r" b="b"/>
              <a:pathLst>
                <a:path w="285545" h="32774" extrusionOk="0">
                  <a:moveTo>
                    <a:pt x="0" y="32774"/>
                  </a:moveTo>
                  <a:lnTo>
                    <a:pt x="188861" y="32774"/>
                  </a:lnTo>
                  <a:lnTo>
                    <a:pt x="221636" y="0"/>
                  </a:lnTo>
                  <a:lnTo>
                    <a:pt x="285545" y="0"/>
                  </a:lnTo>
                </a:path>
              </a:pathLst>
            </a:custGeom>
            <a:noFill/>
            <a:ln w="9525" cap="flat" cmpd="sng">
              <a:solidFill>
                <a:schemeClr val="dk2"/>
              </a:solidFill>
              <a:prstDash val="solid"/>
              <a:round/>
              <a:headEnd type="none" w="med" len="med"/>
              <a:tailEnd type="none" w="med" len="med"/>
            </a:ln>
          </p:spPr>
        </p:sp>
        <p:sp>
          <p:nvSpPr>
            <p:cNvPr id="16" name="Google Shape;16;p2"/>
            <p:cNvSpPr/>
            <p:nvPr/>
          </p:nvSpPr>
          <p:spPr>
            <a:xfrm rot="5400000">
              <a:off x="1110859" y="-1245788"/>
              <a:ext cx="577450" cy="3045475"/>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5400000">
              <a:off x="654013" y="-781254"/>
              <a:ext cx="687411" cy="2731351"/>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2"/>
            <p:cNvGrpSpPr/>
            <p:nvPr/>
          </p:nvGrpSpPr>
          <p:grpSpPr>
            <a:xfrm flipH="1">
              <a:off x="4446909" y="391151"/>
              <a:ext cx="134044" cy="134013"/>
              <a:chOff x="1101075" y="2142375"/>
              <a:chExt cx="439200" cy="439100"/>
            </a:xfrm>
          </p:grpSpPr>
          <p:sp>
            <p:nvSpPr>
              <p:cNvPr id="19" name="Google Shape;19;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flipH="1">
              <a:off x="1373609" y="694563"/>
              <a:ext cx="134044" cy="134013"/>
              <a:chOff x="1101075" y="2142375"/>
              <a:chExt cx="439200" cy="439100"/>
            </a:xfrm>
          </p:grpSpPr>
          <p:sp>
            <p:nvSpPr>
              <p:cNvPr id="22" name="Google Shape;22;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2"/>
            <p:cNvGrpSpPr/>
            <p:nvPr/>
          </p:nvGrpSpPr>
          <p:grpSpPr>
            <a:xfrm flipH="1">
              <a:off x="1086834" y="957463"/>
              <a:ext cx="134044" cy="134013"/>
              <a:chOff x="1101075" y="2142375"/>
              <a:chExt cx="439200" cy="439100"/>
            </a:xfrm>
          </p:grpSpPr>
          <p:sp>
            <p:nvSpPr>
              <p:cNvPr id="25" name="Google Shape;25;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27;p2"/>
            <p:cNvGrpSpPr/>
            <p:nvPr/>
          </p:nvGrpSpPr>
          <p:grpSpPr>
            <a:xfrm flipH="1">
              <a:off x="277709" y="957463"/>
              <a:ext cx="134044" cy="134013"/>
              <a:chOff x="1101075" y="2142375"/>
              <a:chExt cx="439200" cy="439100"/>
            </a:xfrm>
          </p:grpSpPr>
          <p:sp>
            <p:nvSpPr>
              <p:cNvPr id="28" name="Google Shape;28;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flipH="1">
              <a:off x="277709" y="640813"/>
              <a:ext cx="134044" cy="134013"/>
              <a:chOff x="1101075" y="2142375"/>
              <a:chExt cx="439200" cy="439100"/>
            </a:xfrm>
          </p:grpSpPr>
          <p:sp>
            <p:nvSpPr>
              <p:cNvPr id="31" name="Google Shape;31;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 name="Google Shape;33;p2"/>
          <p:cNvGrpSpPr/>
          <p:nvPr/>
        </p:nvGrpSpPr>
        <p:grpSpPr>
          <a:xfrm>
            <a:off x="6385735" y="3039700"/>
            <a:ext cx="3920501" cy="3213899"/>
            <a:chOff x="6309535" y="2842975"/>
            <a:chExt cx="3920501" cy="3213899"/>
          </a:xfrm>
        </p:grpSpPr>
        <p:pic>
          <p:nvPicPr>
            <p:cNvPr id="34" name="Google Shape;34;p2"/>
            <p:cNvPicPr preferRelativeResize="0"/>
            <p:nvPr/>
          </p:nvPicPr>
          <p:blipFill rotWithShape="1">
            <a:blip r:embed="rId3">
              <a:alphaModFix/>
            </a:blip>
            <a:srcRect l="16960" t="24718" r="7121" b="26177"/>
            <a:stretch/>
          </p:blipFill>
          <p:spPr>
            <a:xfrm>
              <a:off x="6309535" y="3064650"/>
              <a:ext cx="3920501" cy="2992224"/>
            </a:xfrm>
            <a:prstGeom prst="rect">
              <a:avLst/>
            </a:prstGeom>
            <a:noFill/>
            <a:ln>
              <a:noFill/>
            </a:ln>
          </p:spPr>
        </p:pic>
        <p:sp>
          <p:nvSpPr>
            <p:cNvPr id="35" name="Google Shape;35;p2"/>
            <p:cNvSpPr/>
            <p:nvPr/>
          </p:nvSpPr>
          <p:spPr>
            <a:xfrm rot="10800000">
              <a:off x="7535449" y="294113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a:off x="7694795" y="2941747"/>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280400" y="3719575"/>
              <a:ext cx="582050" cy="582425"/>
              <a:chOff x="959750" y="3039275"/>
              <a:chExt cx="582050" cy="582425"/>
            </a:xfrm>
          </p:grpSpPr>
          <p:sp>
            <p:nvSpPr>
              <p:cNvPr id="38" name="Google Shape;38;p2"/>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2"/>
            <p:cNvSpPr/>
            <p:nvPr/>
          </p:nvSpPr>
          <p:spPr>
            <a:xfrm>
              <a:off x="8430775" y="2842975"/>
              <a:ext cx="480893" cy="475828"/>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2"/>
            <p:cNvGrpSpPr/>
            <p:nvPr/>
          </p:nvGrpSpPr>
          <p:grpSpPr>
            <a:xfrm>
              <a:off x="8337812" y="3492483"/>
              <a:ext cx="699928" cy="1651024"/>
              <a:chOff x="8337812" y="3492483"/>
              <a:chExt cx="699928" cy="1651024"/>
            </a:xfrm>
          </p:grpSpPr>
          <p:sp>
            <p:nvSpPr>
              <p:cNvPr id="47" name="Google Shape;47;p2"/>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50;p2"/>
            <p:cNvGrpSpPr/>
            <p:nvPr/>
          </p:nvGrpSpPr>
          <p:grpSpPr>
            <a:xfrm>
              <a:off x="7945225" y="4302000"/>
              <a:ext cx="904666" cy="726121"/>
              <a:chOff x="7945225" y="4302000"/>
              <a:chExt cx="904666" cy="726121"/>
            </a:xfrm>
          </p:grpSpPr>
          <p:sp>
            <p:nvSpPr>
              <p:cNvPr id="51" name="Google Shape;51;p2"/>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 name="Google Shape;54;p2"/>
          <p:cNvSpPr txBox="1">
            <a:spLocks noGrp="1"/>
          </p:cNvSpPr>
          <p:nvPr>
            <p:ph type="ctrTitle"/>
          </p:nvPr>
        </p:nvSpPr>
        <p:spPr>
          <a:xfrm>
            <a:off x="1096850" y="816324"/>
            <a:ext cx="6974700" cy="23265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Clr>
                <a:srgbClr val="191919"/>
              </a:buClr>
              <a:buSzPts val="5200"/>
              <a:buNone/>
              <a:defRPr sz="4500"/>
            </a:lvl1pPr>
            <a:lvl2pPr lvl="1" algn="ctr">
              <a:spcBef>
                <a:spcPts val="0"/>
              </a:spcBef>
              <a:spcAft>
                <a:spcPts val="0"/>
              </a:spcAft>
              <a:buClr>
                <a:schemeClr val="dk1"/>
              </a:buClr>
              <a:buSzPts val="5200"/>
              <a:buNone/>
              <a:defRPr sz="5200">
                <a:solidFill>
                  <a:schemeClr val="dk1"/>
                </a:solidFill>
              </a:defRPr>
            </a:lvl2pPr>
            <a:lvl3pPr lvl="2" algn="ctr">
              <a:spcBef>
                <a:spcPts val="0"/>
              </a:spcBef>
              <a:spcAft>
                <a:spcPts val="0"/>
              </a:spcAft>
              <a:buClr>
                <a:schemeClr val="dk1"/>
              </a:buClr>
              <a:buSzPts val="5200"/>
              <a:buNone/>
              <a:defRPr sz="5200">
                <a:solidFill>
                  <a:schemeClr val="dk1"/>
                </a:solidFill>
              </a:defRPr>
            </a:lvl3pPr>
            <a:lvl4pPr lvl="3" algn="ctr">
              <a:spcBef>
                <a:spcPts val="0"/>
              </a:spcBef>
              <a:spcAft>
                <a:spcPts val="0"/>
              </a:spcAft>
              <a:buClr>
                <a:schemeClr val="dk1"/>
              </a:buClr>
              <a:buSzPts val="5200"/>
              <a:buNone/>
              <a:defRPr sz="5200">
                <a:solidFill>
                  <a:schemeClr val="dk1"/>
                </a:solidFill>
              </a:defRPr>
            </a:lvl4pPr>
            <a:lvl5pPr lvl="4" algn="ctr">
              <a:spcBef>
                <a:spcPts val="0"/>
              </a:spcBef>
              <a:spcAft>
                <a:spcPts val="0"/>
              </a:spcAft>
              <a:buClr>
                <a:schemeClr val="dk1"/>
              </a:buClr>
              <a:buSzPts val="5200"/>
              <a:buNone/>
              <a:defRPr sz="5200">
                <a:solidFill>
                  <a:schemeClr val="dk1"/>
                </a:solidFill>
              </a:defRPr>
            </a:lvl5pPr>
            <a:lvl6pPr lvl="5" algn="ctr">
              <a:spcBef>
                <a:spcPts val="0"/>
              </a:spcBef>
              <a:spcAft>
                <a:spcPts val="0"/>
              </a:spcAft>
              <a:buClr>
                <a:schemeClr val="dk1"/>
              </a:buClr>
              <a:buSzPts val="5200"/>
              <a:buNone/>
              <a:defRPr sz="5200">
                <a:solidFill>
                  <a:schemeClr val="dk1"/>
                </a:solidFill>
              </a:defRPr>
            </a:lvl6pPr>
            <a:lvl7pPr lvl="6" algn="ctr">
              <a:spcBef>
                <a:spcPts val="0"/>
              </a:spcBef>
              <a:spcAft>
                <a:spcPts val="0"/>
              </a:spcAft>
              <a:buClr>
                <a:schemeClr val="dk1"/>
              </a:buClr>
              <a:buSzPts val="5200"/>
              <a:buNone/>
              <a:defRPr sz="5200">
                <a:solidFill>
                  <a:schemeClr val="dk1"/>
                </a:solidFill>
              </a:defRPr>
            </a:lvl7pPr>
            <a:lvl8pPr lvl="7" algn="ctr">
              <a:spcBef>
                <a:spcPts val="0"/>
              </a:spcBef>
              <a:spcAft>
                <a:spcPts val="0"/>
              </a:spcAft>
              <a:buClr>
                <a:schemeClr val="dk1"/>
              </a:buClr>
              <a:buSzPts val="5200"/>
              <a:buNone/>
              <a:defRPr sz="5200">
                <a:solidFill>
                  <a:schemeClr val="dk1"/>
                </a:solidFill>
              </a:defRPr>
            </a:lvl8pPr>
            <a:lvl9pPr lvl="8" algn="ctr">
              <a:spcBef>
                <a:spcPts val="0"/>
              </a:spcBef>
              <a:spcAft>
                <a:spcPts val="0"/>
              </a:spcAft>
              <a:buClr>
                <a:schemeClr val="dk1"/>
              </a:buClr>
              <a:buSzPts val="5200"/>
              <a:buNone/>
              <a:defRPr sz="5200">
                <a:solidFill>
                  <a:schemeClr val="dk1"/>
                </a:solidFill>
              </a:defRPr>
            </a:lvl9pPr>
          </a:lstStyle>
          <a:p>
            <a:endParaRPr/>
          </a:p>
        </p:txBody>
      </p:sp>
      <p:sp>
        <p:nvSpPr>
          <p:cNvPr id="55" name="Google Shape;55;p2"/>
          <p:cNvSpPr txBox="1">
            <a:spLocks noGrp="1"/>
          </p:cNvSpPr>
          <p:nvPr>
            <p:ph type="subTitle" idx="1"/>
          </p:nvPr>
        </p:nvSpPr>
        <p:spPr>
          <a:xfrm>
            <a:off x="1096850" y="3456250"/>
            <a:ext cx="4882500" cy="4758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56" name="Google Shape;56;p2"/>
          <p:cNvGrpSpPr/>
          <p:nvPr/>
        </p:nvGrpSpPr>
        <p:grpSpPr>
          <a:xfrm>
            <a:off x="-309885" y="3617406"/>
            <a:ext cx="1448824" cy="2238804"/>
            <a:chOff x="-309885" y="3617406"/>
            <a:chExt cx="1448824" cy="2238804"/>
          </a:xfrm>
        </p:grpSpPr>
        <p:grpSp>
          <p:nvGrpSpPr>
            <p:cNvPr id="57" name="Google Shape;57;p2"/>
            <p:cNvGrpSpPr/>
            <p:nvPr/>
          </p:nvGrpSpPr>
          <p:grpSpPr>
            <a:xfrm>
              <a:off x="-277007" y="3870159"/>
              <a:ext cx="981772" cy="1986051"/>
              <a:chOff x="-293545" y="3454371"/>
              <a:chExt cx="981772" cy="1986051"/>
            </a:xfrm>
          </p:grpSpPr>
          <p:sp>
            <p:nvSpPr>
              <p:cNvPr id="58" name="Google Shape;58;p2"/>
              <p:cNvSpPr/>
              <p:nvPr/>
            </p:nvSpPr>
            <p:spPr>
              <a:xfrm rot="10800000">
                <a:off x="-293545" y="3454371"/>
                <a:ext cx="844677" cy="198552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rot="10800000">
                <a:off x="-156450" y="3454901"/>
                <a:ext cx="844677" cy="198552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60;p2"/>
            <p:cNvGrpSpPr/>
            <p:nvPr/>
          </p:nvGrpSpPr>
          <p:grpSpPr>
            <a:xfrm>
              <a:off x="363249" y="4906873"/>
              <a:ext cx="699940" cy="478601"/>
              <a:chOff x="39722" y="4349021"/>
              <a:chExt cx="1061964" cy="726143"/>
            </a:xfrm>
          </p:grpSpPr>
          <p:grpSp>
            <p:nvGrpSpPr>
              <p:cNvPr id="61" name="Google Shape;61;p2"/>
              <p:cNvGrpSpPr/>
              <p:nvPr/>
            </p:nvGrpSpPr>
            <p:grpSpPr>
              <a:xfrm rot="2700000">
                <a:off x="140502" y="4460924"/>
                <a:ext cx="524584" cy="502337"/>
                <a:chOff x="1189791" y="-1767331"/>
                <a:chExt cx="904284" cy="865933"/>
              </a:xfrm>
            </p:grpSpPr>
            <p:sp>
              <p:nvSpPr>
                <p:cNvPr id="62" name="Google Shape;62;p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2"/>
                <p:cNvGrpSpPr/>
                <p:nvPr/>
              </p:nvGrpSpPr>
              <p:grpSpPr>
                <a:xfrm>
                  <a:off x="1232795" y="-1740829"/>
                  <a:ext cx="717621" cy="717392"/>
                  <a:chOff x="1483457" y="3953671"/>
                  <a:chExt cx="717621" cy="717392"/>
                </a:xfrm>
              </p:grpSpPr>
              <p:sp>
                <p:nvSpPr>
                  <p:cNvPr id="64" name="Google Shape;64;p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 name="Google Shape;69;p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2"/>
            <p:cNvGrpSpPr/>
            <p:nvPr/>
          </p:nvGrpSpPr>
          <p:grpSpPr>
            <a:xfrm rot="-5400000">
              <a:off x="-461873" y="3769393"/>
              <a:ext cx="1351491" cy="1047516"/>
              <a:chOff x="-2460210" y="2758493"/>
              <a:chExt cx="1351491" cy="1047516"/>
            </a:xfrm>
          </p:grpSpPr>
          <p:sp>
            <p:nvSpPr>
              <p:cNvPr id="71" name="Google Shape;71;p2"/>
              <p:cNvSpPr/>
              <p:nvPr/>
            </p:nvSpPr>
            <p:spPr>
              <a:xfrm rot="-2700000">
                <a:off x="-2341816" y="31085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2700000">
                <a:off x="-2157466" y="30323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2700000">
                <a:off x="-1993591" y="29561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2700000">
                <a:off x="-1809241" y="28799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75;p2"/>
            <p:cNvGrpSpPr/>
            <p:nvPr/>
          </p:nvGrpSpPr>
          <p:grpSpPr>
            <a:xfrm>
              <a:off x="438999" y="4567398"/>
              <a:ext cx="699940" cy="478601"/>
              <a:chOff x="39722" y="4349021"/>
              <a:chExt cx="1061964" cy="726143"/>
            </a:xfrm>
          </p:grpSpPr>
          <p:grpSp>
            <p:nvGrpSpPr>
              <p:cNvPr id="76" name="Google Shape;76;p2"/>
              <p:cNvGrpSpPr/>
              <p:nvPr/>
            </p:nvGrpSpPr>
            <p:grpSpPr>
              <a:xfrm rot="2700000">
                <a:off x="140502" y="4460924"/>
                <a:ext cx="524584" cy="502337"/>
                <a:chOff x="1189791" y="-1767331"/>
                <a:chExt cx="904284" cy="865933"/>
              </a:xfrm>
            </p:grpSpPr>
            <p:sp>
              <p:nvSpPr>
                <p:cNvPr id="77" name="Google Shape;77;p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2"/>
                <p:cNvGrpSpPr/>
                <p:nvPr/>
              </p:nvGrpSpPr>
              <p:grpSpPr>
                <a:xfrm>
                  <a:off x="1232795" y="-1740829"/>
                  <a:ext cx="717621" cy="717392"/>
                  <a:chOff x="1483457" y="3953671"/>
                  <a:chExt cx="717621" cy="717392"/>
                </a:xfrm>
              </p:grpSpPr>
              <p:sp>
                <p:nvSpPr>
                  <p:cNvPr id="79" name="Google Shape;79;p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4" name="Google Shape;84;p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85;p2"/>
            <p:cNvGrpSpPr/>
            <p:nvPr/>
          </p:nvGrpSpPr>
          <p:grpSpPr>
            <a:xfrm>
              <a:off x="-65076" y="4623886"/>
              <a:ext cx="699940" cy="478601"/>
              <a:chOff x="39722" y="4349021"/>
              <a:chExt cx="1061964" cy="726143"/>
            </a:xfrm>
          </p:grpSpPr>
          <p:grpSp>
            <p:nvGrpSpPr>
              <p:cNvPr id="86" name="Google Shape;86;p2"/>
              <p:cNvGrpSpPr/>
              <p:nvPr/>
            </p:nvGrpSpPr>
            <p:grpSpPr>
              <a:xfrm rot="2700000">
                <a:off x="140502" y="4460924"/>
                <a:ext cx="524584" cy="502337"/>
                <a:chOff x="1189791" y="-1767331"/>
                <a:chExt cx="904284" cy="865933"/>
              </a:xfrm>
            </p:grpSpPr>
            <p:sp>
              <p:nvSpPr>
                <p:cNvPr id="87" name="Google Shape;87;p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2"/>
                <p:cNvGrpSpPr/>
                <p:nvPr/>
              </p:nvGrpSpPr>
              <p:grpSpPr>
                <a:xfrm>
                  <a:off x="1232795" y="-1740829"/>
                  <a:ext cx="717621" cy="717392"/>
                  <a:chOff x="1483457" y="3953671"/>
                  <a:chExt cx="717621" cy="717392"/>
                </a:xfrm>
              </p:grpSpPr>
              <p:sp>
                <p:nvSpPr>
                  <p:cNvPr id="89" name="Google Shape;89;p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 name="Google Shape;94;p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Footer Placeholder 1">
            <a:extLst>
              <a:ext uri="{FF2B5EF4-FFF2-40B4-BE49-F238E27FC236}">
                <a16:creationId xmlns:a16="http://schemas.microsoft.com/office/drawing/2014/main" id="{260A4647-FF00-C40C-4D75-8202685D4244}"/>
              </a:ext>
            </a:extLst>
          </p:cNvPr>
          <p:cNvSpPr>
            <a:spLocks noGrp="1"/>
          </p:cNvSpPr>
          <p:nvPr>
            <p:ph type="ftr" sz="quarter" idx="10"/>
          </p:nvPr>
        </p:nvSpPr>
        <p:spPr/>
        <p:txBody>
          <a:bodyPr/>
          <a:lstStyle/>
          <a:p>
            <a:endParaRPr lang="en-GB"/>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0"/>
        <p:cNvGrpSpPr/>
        <p:nvPr/>
      </p:nvGrpSpPr>
      <p:grpSpPr>
        <a:xfrm>
          <a:off x="0" y="0"/>
          <a:ext cx="0" cy="0"/>
          <a:chOff x="0" y="0"/>
          <a:chExt cx="0" cy="0"/>
        </a:xfrm>
      </p:grpSpPr>
      <p:sp>
        <p:nvSpPr>
          <p:cNvPr id="141" name="Google Shape;14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2" name="Google Shape;142;p4"/>
          <p:cNvSpPr txBox="1">
            <a:spLocks noGrp="1"/>
          </p:cNvSpPr>
          <p:nvPr>
            <p:ph type="body" idx="1"/>
          </p:nvPr>
        </p:nvSpPr>
        <p:spPr>
          <a:xfrm>
            <a:off x="720000" y="1139551"/>
            <a:ext cx="7704000" cy="411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434343"/>
              </a:buClr>
              <a:buSzPts val="1400"/>
              <a:buAutoNum type="arabicPeriod"/>
              <a:defRPr>
                <a:solidFill>
                  <a:srgbClr val="191919"/>
                </a:solidFill>
              </a:defRPr>
            </a:lvl1pPr>
            <a:lvl2pPr marL="914400" lvl="1" indent="-317500" rtl="0">
              <a:lnSpc>
                <a:spcPct val="115000"/>
              </a:lnSpc>
              <a:spcBef>
                <a:spcPts val="0"/>
              </a:spcBef>
              <a:spcAft>
                <a:spcPts val="0"/>
              </a:spcAft>
              <a:buClr>
                <a:srgbClr val="434343"/>
              </a:buClr>
              <a:buSzPts val="1400"/>
              <a:buFont typeface="Roboto Condensed Light"/>
              <a:buAutoNum type="alphaLcPeriod"/>
              <a:defRPr>
                <a:solidFill>
                  <a:srgbClr val="434343"/>
                </a:solidFill>
              </a:defRPr>
            </a:lvl2pPr>
            <a:lvl3pPr marL="1371600" lvl="2" indent="-317500" rtl="0">
              <a:lnSpc>
                <a:spcPct val="115000"/>
              </a:lnSpc>
              <a:spcBef>
                <a:spcPts val="0"/>
              </a:spcBef>
              <a:spcAft>
                <a:spcPts val="0"/>
              </a:spcAft>
              <a:buClr>
                <a:srgbClr val="434343"/>
              </a:buClr>
              <a:buSzPts val="1400"/>
              <a:buFont typeface="Roboto Condensed Light"/>
              <a:buAutoNum type="romanLcPeriod"/>
              <a:defRPr>
                <a:solidFill>
                  <a:srgbClr val="434343"/>
                </a:solidFill>
              </a:defRPr>
            </a:lvl3pPr>
            <a:lvl4pPr marL="1828800" lvl="3" indent="-317500" rtl="0">
              <a:lnSpc>
                <a:spcPct val="115000"/>
              </a:lnSpc>
              <a:spcBef>
                <a:spcPts val="0"/>
              </a:spcBef>
              <a:spcAft>
                <a:spcPts val="0"/>
              </a:spcAft>
              <a:buClr>
                <a:srgbClr val="434343"/>
              </a:buClr>
              <a:buSzPts val="1400"/>
              <a:buFont typeface="Roboto Condensed Light"/>
              <a:buAutoNum type="arabicPeriod"/>
              <a:defRPr>
                <a:solidFill>
                  <a:srgbClr val="434343"/>
                </a:solidFill>
              </a:defRPr>
            </a:lvl4pPr>
            <a:lvl5pPr marL="2286000" lvl="4" indent="-317500" rtl="0">
              <a:lnSpc>
                <a:spcPct val="115000"/>
              </a:lnSpc>
              <a:spcBef>
                <a:spcPts val="0"/>
              </a:spcBef>
              <a:spcAft>
                <a:spcPts val="0"/>
              </a:spcAft>
              <a:buClr>
                <a:srgbClr val="434343"/>
              </a:buClr>
              <a:buSzPts val="1400"/>
              <a:buFont typeface="Roboto Condensed Light"/>
              <a:buAutoNum type="alphaLcPeriod"/>
              <a:defRPr>
                <a:solidFill>
                  <a:srgbClr val="434343"/>
                </a:solidFill>
              </a:defRPr>
            </a:lvl5pPr>
            <a:lvl6pPr marL="2743200" lvl="5" indent="-317500" rtl="0">
              <a:lnSpc>
                <a:spcPct val="115000"/>
              </a:lnSpc>
              <a:spcBef>
                <a:spcPts val="0"/>
              </a:spcBef>
              <a:spcAft>
                <a:spcPts val="0"/>
              </a:spcAft>
              <a:buClr>
                <a:srgbClr val="434343"/>
              </a:buClr>
              <a:buSzPts val="1400"/>
              <a:buFont typeface="Roboto Condensed Light"/>
              <a:buAutoNum type="romanLcPeriod"/>
              <a:defRPr>
                <a:solidFill>
                  <a:srgbClr val="434343"/>
                </a:solidFill>
              </a:defRPr>
            </a:lvl6pPr>
            <a:lvl7pPr marL="3200400" lvl="6" indent="-317500" rtl="0">
              <a:lnSpc>
                <a:spcPct val="115000"/>
              </a:lnSpc>
              <a:spcBef>
                <a:spcPts val="0"/>
              </a:spcBef>
              <a:spcAft>
                <a:spcPts val="0"/>
              </a:spcAft>
              <a:buClr>
                <a:srgbClr val="434343"/>
              </a:buClr>
              <a:buSzPts val="1400"/>
              <a:buFont typeface="Roboto Condensed Light"/>
              <a:buAutoNum type="arabicPeriod"/>
              <a:defRPr>
                <a:solidFill>
                  <a:srgbClr val="434343"/>
                </a:solidFill>
              </a:defRPr>
            </a:lvl7pPr>
            <a:lvl8pPr marL="3657600" lvl="7" indent="-317500" rtl="0">
              <a:lnSpc>
                <a:spcPct val="115000"/>
              </a:lnSpc>
              <a:spcBef>
                <a:spcPts val="0"/>
              </a:spcBef>
              <a:spcAft>
                <a:spcPts val="0"/>
              </a:spcAft>
              <a:buClr>
                <a:srgbClr val="434343"/>
              </a:buClr>
              <a:buSzPts val="1400"/>
              <a:buFont typeface="Roboto Condensed Light"/>
              <a:buAutoNum type="alphaLcPeriod"/>
              <a:defRPr>
                <a:solidFill>
                  <a:srgbClr val="434343"/>
                </a:solidFill>
              </a:defRPr>
            </a:lvl8pPr>
            <a:lvl9pPr marL="4114800" lvl="8" indent="-317500" rtl="0">
              <a:lnSpc>
                <a:spcPct val="115000"/>
              </a:lnSpc>
              <a:spcBef>
                <a:spcPts val="0"/>
              </a:spcBef>
              <a:spcAft>
                <a:spcPts val="0"/>
              </a:spcAft>
              <a:buClr>
                <a:srgbClr val="434343"/>
              </a:buClr>
              <a:buSzPts val="1400"/>
              <a:buFont typeface="Roboto Condensed Light"/>
              <a:buAutoNum type="romanLcPeriod"/>
              <a:defRPr>
                <a:solidFill>
                  <a:srgbClr val="434343"/>
                </a:solidFill>
              </a:defRPr>
            </a:lvl9pPr>
          </a:lstStyle>
          <a:p>
            <a:endParaRPr/>
          </a:p>
        </p:txBody>
      </p:sp>
      <p:grpSp>
        <p:nvGrpSpPr>
          <p:cNvPr id="143" name="Google Shape;143;p4"/>
          <p:cNvGrpSpPr/>
          <p:nvPr/>
        </p:nvGrpSpPr>
        <p:grpSpPr>
          <a:xfrm>
            <a:off x="7365150" y="-1147799"/>
            <a:ext cx="3733124" cy="6537004"/>
            <a:chOff x="7212750" y="-1147799"/>
            <a:chExt cx="3733124" cy="6537004"/>
          </a:xfrm>
        </p:grpSpPr>
        <p:pic>
          <p:nvPicPr>
            <p:cNvPr id="144" name="Google Shape;144;p4"/>
            <p:cNvPicPr preferRelativeResize="0"/>
            <p:nvPr/>
          </p:nvPicPr>
          <p:blipFill rotWithShape="1">
            <a:blip r:embed="rId2">
              <a:alphaModFix/>
            </a:blip>
            <a:srcRect l="16960" t="24718" r="7121" b="26177"/>
            <a:stretch/>
          </p:blipFill>
          <p:spPr>
            <a:xfrm>
              <a:off x="7212750" y="-1147799"/>
              <a:ext cx="3733124" cy="2849200"/>
            </a:xfrm>
            <a:prstGeom prst="rect">
              <a:avLst/>
            </a:prstGeom>
            <a:noFill/>
            <a:ln>
              <a:noFill/>
            </a:ln>
          </p:spPr>
        </p:pic>
        <p:grpSp>
          <p:nvGrpSpPr>
            <p:cNvPr id="145" name="Google Shape;145;p4"/>
            <p:cNvGrpSpPr/>
            <p:nvPr/>
          </p:nvGrpSpPr>
          <p:grpSpPr>
            <a:xfrm>
              <a:off x="7392021" y="539499"/>
              <a:ext cx="1518472" cy="3030657"/>
              <a:chOff x="7785196" y="342199"/>
              <a:chExt cx="1518472" cy="3030657"/>
            </a:xfrm>
          </p:grpSpPr>
          <p:sp>
            <p:nvSpPr>
              <p:cNvPr id="146" name="Google Shape;146;p4"/>
              <p:cNvSpPr/>
              <p:nvPr/>
            </p:nvSpPr>
            <p:spPr>
              <a:xfrm rot="10800000">
                <a:off x="7882621" y="539499"/>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rot="10800000">
                <a:off x="7785196" y="342199"/>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 name="Google Shape;148;p4"/>
            <p:cNvSpPr/>
            <p:nvPr/>
          </p:nvSpPr>
          <p:spPr>
            <a:xfrm rot="5400000">
              <a:off x="8098189" y="-87718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 name="Google Shape;149;p4"/>
            <p:cNvGrpSpPr/>
            <p:nvPr/>
          </p:nvGrpSpPr>
          <p:grpSpPr>
            <a:xfrm>
              <a:off x="7740801" y="270000"/>
              <a:ext cx="3153315" cy="5119205"/>
              <a:chOff x="7740801" y="270000"/>
              <a:chExt cx="3153315" cy="5119205"/>
            </a:xfrm>
          </p:grpSpPr>
          <p:sp>
            <p:nvSpPr>
              <p:cNvPr id="150" name="Google Shape;150;p4"/>
              <p:cNvSpPr/>
              <p:nvPr/>
            </p:nvSpPr>
            <p:spPr>
              <a:xfrm>
                <a:off x="7740801" y="27000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4"/>
              <p:cNvGrpSpPr/>
              <p:nvPr/>
            </p:nvGrpSpPr>
            <p:grpSpPr>
              <a:xfrm>
                <a:off x="8192886" y="4736397"/>
                <a:ext cx="134004" cy="134004"/>
                <a:chOff x="8356813" y="1074288"/>
                <a:chExt cx="351900" cy="351900"/>
              </a:xfrm>
            </p:grpSpPr>
            <p:sp>
              <p:nvSpPr>
                <p:cNvPr id="152" name="Google Shape;152;p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4"/>
              <p:cNvGrpSpPr/>
              <p:nvPr/>
            </p:nvGrpSpPr>
            <p:grpSpPr>
              <a:xfrm>
                <a:off x="8788211" y="3794722"/>
                <a:ext cx="134004" cy="134004"/>
                <a:chOff x="8356813" y="1074288"/>
                <a:chExt cx="351900" cy="351900"/>
              </a:xfrm>
            </p:grpSpPr>
            <p:sp>
              <p:nvSpPr>
                <p:cNvPr id="155" name="Google Shape;155;p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4"/>
              <p:cNvGrpSpPr/>
              <p:nvPr/>
            </p:nvGrpSpPr>
            <p:grpSpPr>
              <a:xfrm>
                <a:off x="8654186" y="2424672"/>
                <a:ext cx="134004" cy="134004"/>
                <a:chOff x="8356813" y="1074288"/>
                <a:chExt cx="351900" cy="351900"/>
              </a:xfrm>
            </p:grpSpPr>
            <p:sp>
              <p:nvSpPr>
                <p:cNvPr id="158" name="Google Shape;158;p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0" name="Google Shape;160;p4"/>
          <p:cNvGrpSpPr/>
          <p:nvPr/>
        </p:nvGrpSpPr>
        <p:grpSpPr>
          <a:xfrm rot="-2529045">
            <a:off x="105741" y="3680210"/>
            <a:ext cx="591691" cy="2260270"/>
            <a:chOff x="-132364" y="1829399"/>
            <a:chExt cx="591677" cy="2260214"/>
          </a:xfrm>
        </p:grpSpPr>
        <p:sp>
          <p:nvSpPr>
            <p:cNvPr id="161" name="Google Shape;161;p4"/>
            <p:cNvSpPr/>
            <p:nvPr/>
          </p:nvSpPr>
          <p:spPr>
            <a:xfrm rot="10800000">
              <a:off x="62461" y="1829399"/>
              <a:ext cx="396852" cy="2260214"/>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rot="10800000">
              <a:off x="-132364" y="1829399"/>
              <a:ext cx="396852" cy="2260214"/>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4"/>
          <p:cNvGrpSpPr/>
          <p:nvPr/>
        </p:nvGrpSpPr>
        <p:grpSpPr>
          <a:xfrm>
            <a:off x="-520148" y="-573164"/>
            <a:ext cx="1502291" cy="2806842"/>
            <a:chOff x="-367748" y="-573164"/>
            <a:chExt cx="1502291" cy="2806842"/>
          </a:xfrm>
        </p:grpSpPr>
        <p:grpSp>
          <p:nvGrpSpPr>
            <p:cNvPr id="164" name="Google Shape;164;p4"/>
            <p:cNvGrpSpPr/>
            <p:nvPr/>
          </p:nvGrpSpPr>
          <p:grpSpPr>
            <a:xfrm rot="10800000">
              <a:off x="-191449" y="1507557"/>
              <a:ext cx="904666" cy="726121"/>
              <a:chOff x="7945225" y="4302000"/>
              <a:chExt cx="904666" cy="726121"/>
            </a:xfrm>
          </p:grpSpPr>
          <p:sp>
            <p:nvSpPr>
              <p:cNvPr id="165" name="Google Shape;165;p4"/>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4"/>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 name="Google Shape;168;p4"/>
            <p:cNvSpPr/>
            <p:nvPr/>
          </p:nvSpPr>
          <p:spPr>
            <a:xfrm>
              <a:off x="152767" y="-572549"/>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4"/>
            <p:cNvSpPr/>
            <p:nvPr/>
          </p:nvSpPr>
          <p:spPr>
            <a:xfrm>
              <a:off x="-6579" y="-573164"/>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 name="Google Shape;170;p4"/>
            <p:cNvGrpSpPr/>
            <p:nvPr/>
          </p:nvGrpSpPr>
          <p:grpSpPr>
            <a:xfrm rot="10800000">
              <a:off x="-367748" y="-467133"/>
              <a:ext cx="699928" cy="1651024"/>
              <a:chOff x="8337812" y="3492483"/>
              <a:chExt cx="699928" cy="1651024"/>
            </a:xfrm>
          </p:grpSpPr>
          <p:sp>
            <p:nvSpPr>
              <p:cNvPr id="171" name="Google Shape;171;p4"/>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Footer Placeholder 1">
            <a:extLst>
              <a:ext uri="{FF2B5EF4-FFF2-40B4-BE49-F238E27FC236}">
                <a16:creationId xmlns:a16="http://schemas.microsoft.com/office/drawing/2014/main" id="{C762552F-859C-6F4D-696D-9AA6D9DC734E}"/>
              </a:ext>
            </a:extLst>
          </p:cNvPr>
          <p:cNvSpPr>
            <a:spLocks noGrp="1"/>
          </p:cNvSpPr>
          <p:nvPr>
            <p:ph type="ftr" sz="quarter" idx="10"/>
          </p:nvPr>
        </p:nvSpPr>
        <p:spPr/>
        <p:txBody>
          <a:bodyPr/>
          <a:lstStyle/>
          <a:p>
            <a:endParaRPr lang="en-GB"/>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93"/>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049"/>
        <p:cNvGrpSpPr/>
        <p:nvPr/>
      </p:nvGrpSpPr>
      <p:grpSpPr>
        <a:xfrm>
          <a:off x="0" y="0"/>
          <a:ext cx="0" cy="0"/>
          <a:chOff x="0" y="0"/>
          <a:chExt cx="0" cy="0"/>
        </a:xfrm>
      </p:grpSpPr>
      <p:grpSp>
        <p:nvGrpSpPr>
          <p:cNvPr id="1050" name="Google Shape;1050;p24"/>
          <p:cNvGrpSpPr/>
          <p:nvPr/>
        </p:nvGrpSpPr>
        <p:grpSpPr>
          <a:xfrm>
            <a:off x="7059553" y="-2136808"/>
            <a:ext cx="4192757" cy="4558967"/>
            <a:chOff x="6983353" y="-2136808"/>
            <a:chExt cx="4192757" cy="4558967"/>
          </a:xfrm>
        </p:grpSpPr>
        <p:grpSp>
          <p:nvGrpSpPr>
            <p:cNvPr id="1051" name="Google Shape;1051;p24"/>
            <p:cNvGrpSpPr/>
            <p:nvPr/>
          </p:nvGrpSpPr>
          <p:grpSpPr>
            <a:xfrm rot="-509296">
              <a:off x="7187207" y="-982000"/>
              <a:ext cx="3785049" cy="3043008"/>
              <a:chOff x="7103825" y="-713112"/>
              <a:chExt cx="3785226" cy="3043150"/>
            </a:xfrm>
          </p:grpSpPr>
          <p:sp>
            <p:nvSpPr>
              <p:cNvPr id="1052" name="Google Shape;1052;p24"/>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53" name="Google Shape;1053;p24"/>
              <p:cNvPicPr preferRelativeResize="0"/>
              <p:nvPr/>
            </p:nvPicPr>
            <p:blipFill rotWithShape="1">
              <a:blip r:embed="rId2">
                <a:alphaModFix/>
              </a:blip>
              <a:srcRect t="17657" b="17663"/>
              <a:stretch/>
            </p:blipFill>
            <p:spPr>
              <a:xfrm>
                <a:off x="7103825" y="-713112"/>
                <a:ext cx="3785226" cy="2888974"/>
              </a:xfrm>
              <a:prstGeom prst="rect">
                <a:avLst/>
              </a:prstGeom>
              <a:noFill/>
              <a:ln>
                <a:noFill/>
              </a:ln>
            </p:spPr>
          </p:pic>
        </p:grpSp>
        <p:grpSp>
          <p:nvGrpSpPr>
            <p:cNvPr id="1054" name="Google Shape;1054;p24"/>
            <p:cNvGrpSpPr/>
            <p:nvPr/>
          </p:nvGrpSpPr>
          <p:grpSpPr>
            <a:xfrm rot="5400000">
              <a:off x="6489450" y="75626"/>
              <a:ext cx="4558967" cy="134100"/>
              <a:chOff x="796100" y="3019701"/>
              <a:chExt cx="4558967" cy="134100"/>
            </a:xfrm>
          </p:grpSpPr>
          <p:sp>
            <p:nvSpPr>
              <p:cNvPr id="1055" name="Google Shape;1055;p24"/>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6" name="Google Shape;1056;p24"/>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057" name="Google Shape;1057;p24"/>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58" name="Google Shape;1058;p24"/>
          <p:cNvSpPr txBox="1">
            <a:spLocks noGrp="1"/>
          </p:cNvSpPr>
          <p:nvPr>
            <p:ph type="subTitle" idx="1"/>
          </p:nvPr>
        </p:nvSpPr>
        <p:spPr>
          <a:xfrm>
            <a:off x="720000" y="26499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9" name="Google Shape;1059;p24"/>
          <p:cNvSpPr txBox="1">
            <a:spLocks noGrp="1"/>
          </p:cNvSpPr>
          <p:nvPr>
            <p:ph type="subTitle" idx="2"/>
          </p:nvPr>
        </p:nvSpPr>
        <p:spPr>
          <a:xfrm>
            <a:off x="3584484" y="26499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0" name="Google Shape;1060;p24"/>
          <p:cNvSpPr txBox="1">
            <a:spLocks noGrp="1"/>
          </p:cNvSpPr>
          <p:nvPr>
            <p:ph type="subTitle" idx="3"/>
          </p:nvPr>
        </p:nvSpPr>
        <p:spPr>
          <a:xfrm>
            <a:off x="6448975" y="26499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1" name="Google Shape;1061;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62" name="Google Shape;1062;p24"/>
          <p:cNvSpPr txBox="1">
            <a:spLocks noGrp="1"/>
          </p:cNvSpPr>
          <p:nvPr>
            <p:ph type="subTitle" idx="4"/>
          </p:nvPr>
        </p:nvSpPr>
        <p:spPr>
          <a:xfrm>
            <a:off x="720000" y="23238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063" name="Google Shape;1063;p24"/>
          <p:cNvSpPr txBox="1">
            <a:spLocks noGrp="1"/>
          </p:cNvSpPr>
          <p:nvPr>
            <p:ph type="subTitle" idx="5"/>
          </p:nvPr>
        </p:nvSpPr>
        <p:spPr>
          <a:xfrm>
            <a:off x="3584483" y="23238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064" name="Google Shape;1064;p24"/>
          <p:cNvSpPr txBox="1">
            <a:spLocks noGrp="1"/>
          </p:cNvSpPr>
          <p:nvPr>
            <p:ph type="subTitle" idx="6"/>
          </p:nvPr>
        </p:nvSpPr>
        <p:spPr>
          <a:xfrm>
            <a:off x="6448972" y="23238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1065" name="Google Shape;1065;p24"/>
          <p:cNvGrpSpPr/>
          <p:nvPr/>
        </p:nvGrpSpPr>
        <p:grpSpPr>
          <a:xfrm>
            <a:off x="6067575" y="2796625"/>
            <a:ext cx="4006263" cy="4771152"/>
            <a:chOff x="5915175" y="2339425"/>
            <a:chExt cx="4006263" cy="4771152"/>
          </a:xfrm>
        </p:grpSpPr>
        <p:sp>
          <p:nvSpPr>
            <p:cNvPr id="1066" name="Google Shape;1066;p24"/>
            <p:cNvSpPr/>
            <p:nvPr/>
          </p:nvSpPr>
          <p:spPr>
            <a:xfrm>
              <a:off x="5915175" y="236128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4"/>
            <p:cNvSpPr/>
            <p:nvPr/>
          </p:nvSpPr>
          <p:spPr>
            <a:xfrm>
              <a:off x="6873793" y="233942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 name="Google Shape;1068;p24"/>
            <p:cNvGrpSpPr/>
            <p:nvPr/>
          </p:nvGrpSpPr>
          <p:grpSpPr>
            <a:xfrm>
              <a:off x="7520550" y="4608575"/>
              <a:ext cx="582050" cy="582425"/>
              <a:chOff x="959750" y="3039275"/>
              <a:chExt cx="582050" cy="582425"/>
            </a:xfrm>
          </p:grpSpPr>
          <p:sp>
            <p:nvSpPr>
              <p:cNvPr id="1069" name="Google Shape;1069;p24"/>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4"/>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4"/>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4"/>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4"/>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4"/>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4"/>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24"/>
            <p:cNvGrpSpPr/>
            <p:nvPr/>
          </p:nvGrpSpPr>
          <p:grpSpPr>
            <a:xfrm>
              <a:off x="8484675" y="3658275"/>
              <a:ext cx="582050" cy="582425"/>
              <a:chOff x="959750" y="3039275"/>
              <a:chExt cx="582050" cy="582425"/>
            </a:xfrm>
          </p:grpSpPr>
          <p:sp>
            <p:nvSpPr>
              <p:cNvPr id="1077" name="Google Shape;1077;p24"/>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4"/>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4"/>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4"/>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4"/>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4"/>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4"/>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4" name="Google Shape;1084;p24"/>
          <p:cNvGrpSpPr/>
          <p:nvPr/>
        </p:nvGrpSpPr>
        <p:grpSpPr>
          <a:xfrm>
            <a:off x="-235366" y="3828554"/>
            <a:ext cx="5249359" cy="2992224"/>
            <a:chOff x="-258616" y="3430829"/>
            <a:chExt cx="5249359" cy="2992224"/>
          </a:xfrm>
        </p:grpSpPr>
        <p:pic>
          <p:nvPicPr>
            <p:cNvPr id="1085" name="Google Shape;1085;p24"/>
            <p:cNvPicPr preferRelativeResize="0"/>
            <p:nvPr/>
          </p:nvPicPr>
          <p:blipFill rotWithShape="1">
            <a:blip r:embed="rId3">
              <a:alphaModFix/>
            </a:blip>
            <a:srcRect l="16960" t="24718" r="7121" b="26177"/>
            <a:stretch/>
          </p:blipFill>
          <p:spPr>
            <a:xfrm>
              <a:off x="1070243" y="3430829"/>
              <a:ext cx="3920501" cy="2992224"/>
            </a:xfrm>
            <a:prstGeom prst="rect">
              <a:avLst/>
            </a:prstGeom>
            <a:noFill/>
            <a:ln>
              <a:noFill/>
            </a:ln>
          </p:spPr>
        </p:pic>
        <p:sp>
          <p:nvSpPr>
            <p:cNvPr id="1086" name="Google Shape;1086;p24"/>
            <p:cNvSpPr/>
            <p:nvPr/>
          </p:nvSpPr>
          <p:spPr>
            <a:xfrm>
              <a:off x="363250" y="466775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4"/>
            <p:cNvSpPr/>
            <p:nvPr/>
          </p:nvSpPr>
          <p:spPr>
            <a:xfrm>
              <a:off x="941424" y="4724302"/>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4"/>
            <p:cNvSpPr/>
            <p:nvPr/>
          </p:nvSpPr>
          <p:spPr>
            <a:xfrm>
              <a:off x="820562" y="49581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4"/>
            <p:cNvSpPr/>
            <p:nvPr/>
          </p:nvSpPr>
          <p:spPr>
            <a:xfrm>
              <a:off x="1299000" y="46085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4"/>
            <p:cNvSpPr/>
            <p:nvPr/>
          </p:nvSpPr>
          <p:spPr>
            <a:xfrm rot="5400000">
              <a:off x="447539" y="313372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 name="Google Shape;1091;p24"/>
            <p:cNvGrpSpPr/>
            <p:nvPr/>
          </p:nvGrpSpPr>
          <p:grpSpPr>
            <a:xfrm>
              <a:off x="736485" y="4387072"/>
              <a:ext cx="161977" cy="161940"/>
              <a:chOff x="1101075" y="2142375"/>
              <a:chExt cx="439200" cy="439100"/>
            </a:xfrm>
          </p:grpSpPr>
          <p:sp>
            <p:nvSpPr>
              <p:cNvPr id="1092" name="Google Shape;1092;p24"/>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4"/>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94;p24"/>
            <p:cNvGrpSpPr/>
            <p:nvPr/>
          </p:nvGrpSpPr>
          <p:grpSpPr>
            <a:xfrm rot="10800000">
              <a:off x="2118901" y="4805293"/>
              <a:ext cx="161977" cy="161940"/>
              <a:chOff x="1101075" y="2142375"/>
              <a:chExt cx="439200" cy="439100"/>
            </a:xfrm>
          </p:grpSpPr>
          <p:sp>
            <p:nvSpPr>
              <p:cNvPr id="1095" name="Google Shape;1095;p24"/>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4"/>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7" name="Google Shape;1097;p24"/>
          <p:cNvGrpSpPr/>
          <p:nvPr/>
        </p:nvGrpSpPr>
        <p:grpSpPr>
          <a:xfrm>
            <a:off x="-515563" y="-797996"/>
            <a:ext cx="1433417" cy="2584783"/>
            <a:chOff x="-363163" y="-645596"/>
            <a:chExt cx="1433417" cy="2584783"/>
          </a:xfrm>
        </p:grpSpPr>
        <p:grpSp>
          <p:nvGrpSpPr>
            <p:cNvPr id="1098" name="Google Shape;1098;p24"/>
            <p:cNvGrpSpPr/>
            <p:nvPr/>
          </p:nvGrpSpPr>
          <p:grpSpPr>
            <a:xfrm rot="10800000">
              <a:off x="-64595" y="-645596"/>
              <a:ext cx="1134849" cy="2370191"/>
              <a:chOff x="-575575" y="3685599"/>
              <a:chExt cx="1421048" cy="2967932"/>
            </a:xfrm>
          </p:grpSpPr>
          <p:sp>
            <p:nvSpPr>
              <p:cNvPr id="1099" name="Google Shape;1099;p24"/>
              <p:cNvSpPr/>
              <p:nvPr/>
            </p:nvSpPr>
            <p:spPr>
              <a:xfrm>
                <a:off x="-575575" y="3685599"/>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4"/>
              <p:cNvSpPr/>
              <p:nvPr/>
            </p:nvSpPr>
            <p:spPr>
              <a:xfrm rot="10800000">
                <a:off x="-575573" y="3820175"/>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 name="Google Shape;1101;p24"/>
            <p:cNvSpPr/>
            <p:nvPr/>
          </p:nvSpPr>
          <p:spPr>
            <a:xfrm>
              <a:off x="0" y="361650"/>
              <a:ext cx="581991" cy="575861"/>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4"/>
            <p:cNvSpPr/>
            <p:nvPr/>
          </p:nvSpPr>
          <p:spPr>
            <a:xfrm>
              <a:off x="131225" y="0"/>
              <a:ext cx="581991" cy="575861"/>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 name="Google Shape;1103;p24"/>
            <p:cNvGrpSpPr/>
            <p:nvPr/>
          </p:nvGrpSpPr>
          <p:grpSpPr>
            <a:xfrm rot="-2700000" flipH="1">
              <a:off x="-216370" y="1084101"/>
              <a:ext cx="708093" cy="708493"/>
              <a:chOff x="3678700" y="407275"/>
              <a:chExt cx="708100" cy="708500"/>
            </a:xfrm>
          </p:grpSpPr>
          <p:sp>
            <p:nvSpPr>
              <p:cNvPr id="1104" name="Google Shape;1104;p24"/>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4"/>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4"/>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4"/>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4"/>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4"/>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4"/>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Footer Placeholder 1">
            <a:extLst>
              <a:ext uri="{FF2B5EF4-FFF2-40B4-BE49-F238E27FC236}">
                <a16:creationId xmlns:a16="http://schemas.microsoft.com/office/drawing/2014/main" id="{458F56AD-00AD-27D8-B183-1F060165ECC5}"/>
              </a:ext>
            </a:extLst>
          </p:cNvPr>
          <p:cNvSpPr>
            <a:spLocks noGrp="1"/>
          </p:cNvSpPr>
          <p:nvPr>
            <p:ph type="ftr" sz="quarter" idx="10"/>
          </p:nvPr>
        </p:nvSpPr>
        <p:spPr/>
        <p:txBody>
          <a:bodyPr/>
          <a:lstStyle/>
          <a:p>
            <a:endParaRPr lang="en-GB"/>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164"/>
        <p:cNvGrpSpPr/>
        <p:nvPr/>
      </p:nvGrpSpPr>
      <p:grpSpPr>
        <a:xfrm>
          <a:off x="0" y="0"/>
          <a:ext cx="0" cy="0"/>
          <a:chOff x="0" y="0"/>
          <a:chExt cx="0" cy="0"/>
        </a:xfrm>
      </p:grpSpPr>
      <p:sp>
        <p:nvSpPr>
          <p:cNvPr id="1165" name="Google Shape;1165;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66" name="Google Shape;1166;p26"/>
          <p:cNvSpPr txBox="1">
            <a:spLocks noGrp="1"/>
          </p:cNvSpPr>
          <p:nvPr>
            <p:ph type="subTitle" idx="1"/>
          </p:nvPr>
        </p:nvSpPr>
        <p:spPr>
          <a:xfrm>
            <a:off x="1804750" y="1935218"/>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7" name="Google Shape;1167;p26"/>
          <p:cNvSpPr txBox="1">
            <a:spLocks noGrp="1"/>
          </p:cNvSpPr>
          <p:nvPr>
            <p:ph type="subTitle" idx="2"/>
          </p:nvPr>
        </p:nvSpPr>
        <p:spPr>
          <a:xfrm>
            <a:off x="5237152" y="1935218"/>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8" name="Google Shape;1168;p26"/>
          <p:cNvSpPr txBox="1">
            <a:spLocks noGrp="1"/>
          </p:cNvSpPr>
          <p:nvPr>
            <p:ph type="subTitle" idx="3"/>
          </p:nvPr>
        </p:nvSpPr>
        <p:spPr>
          <a:xfrm>
            <a:off x="1804750" y="3561374"/>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9" name="Google Shape;1169;p26"/>
          <p:cNvSpPr txBox="1">
            <a:spLocks noGrp="1"/>
          </p:cNvSpPr>
          <p:nvPr>
            <p:ph type="subTitle" idx="4"/>
          </p:nvPr>
        </p:nvSpPr>
        <p:spPr>
          <a:xfrm>
            <a:off x="5237152" y="3561374"/>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70" name="Google Shape;1170;p26"/>
          <p:cNvSpPr txBox="1">
            <a:spLocks noGrp="1"/>
          </p:cNvSpPr>
          <p:nvPr>
            <p:ph type="subTitle" idx="5"/>
          </p:nvPr>
        </p:nvSpPr>
        <p:spPr>
          <a:xfrm>
            <a:off x="1804750" y="1605775"/>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71" name="Google Shape;1171;p26"/>
          <p:cNvSpPr txBox="1">
            <a:spLocks noGrp="1"/>
          </p:cNvSpPr>
          <p:nvPr>
            <p:ph type="subTitle" idx="6"/>
          </p:nvPr>
        </p:nvSpPr>
        <p:spPr>
          <a:xfrm>
            <a:off x="5237150" y="1605775"/>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72" name="Google Shape;1172;p26"/>
          <p:cNvSpPr txBox="1">
            <a:spLocks noGrp="1"/>
          </p:cNvSpPr>
          <p:nvPr>
            <p:ph type="subTitle" idx="7"/>
          </p:nvPr>
        </p:nvSpPr>
        <p:spPr>
          <a:xfrm>
            <a:off x="1804750" y="3231981"/>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73" name="Google Shape;1173;p26"/>
          <p:cNvSpPr txBox="1">
            <a:spLocks noGrp="1"/>
          </p:cNvSpPr>
          <p:nvPr>
            <p:ph type="subTitle" idx="8"/>
          </p:nvPr>
        </p:nvSpPr>
        <p:spPr>
          <a:xfrm>
            <a:off x="5237150" y="3231981"/>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1174" name="Google Shape;1174;p26"/>
          <p:cNvGrpSpPr/>
          <p:nvPr/>
        </p:nvGrpSpPr>
        <p:grpSpPr>
          <a:xfrm>
            <a:off x="-2902027" y="1271890"/>
            <a:ext cx="6191222" cy="6191222"/>
            <a:chOff x="-2825827" y="1271890"/>
            <a:chExt cx="6191222" cy="6191222"/>
          </a:xfrm>
        </p:grpSpPr>
        <p:pic>
          <p:nvPicPr>
            <p:cNvPr id="1175" name="Google Shape;1175;p26"/>
            <p:cNvPicPr preferRelativeResize="0"/>
            <p:nvPr/>
          </p:nvPicPr>
          <p:blipFill rotWithShape="1">
            <a:blip r:embed="rId2">
              <a:alphaModFix/>
            </a:blip>
            <a:srcRect l="16960" t="24718" r="7121" b="26177"/>
            <a:stretch/>
          </p:blipFill>
          <p:spPr>
            <a:xfrm>
              <a:off x="-680950" y="3866725"/>
              <a:ext cx="2441950" cy="1863749"/>
            </a:xfrm>
            <a:prstGeom prst="rect">
              <a:avLst/>
            </a:prstGeom>
            <a:noFill/>
            <a:ln>
              <a:noFill/>
            </a:ln>
          </p:spPr>
        </p:pic>
        <p:grpSp>
          <p:nvGrpSpPr>
            <p:cNvPr id="1176" name="Google Shape;1176;p26"/>
            <p:cNvGrpSpPr/>
            <p:nvPr/>
          </p:nvGrpSpPr>
          <p:grpSpPr>
            <a:xfrm>
              <a:off x="-2825827" y="1271890"/>
              <a:ext cx="6191222" cy="6191222"/>
              <a:chOff x="-2825827" y="1271890"/>
              <a:chExt cx="6191222" cy="6191222"/>
            </a:xfrm>
          </p:grpSpPr>
          <p:sp>
            <p:nvSpPr>
              <p:cNvPr id="1177" name="Google Shape;1177;p26"/>
              <p:cNvSpPr/>
              <p:nvPr/>
            </p:nvSpPr>
            <p:spPr>
              <a:xfrm rot="2700000" flipH="1">
                <a:off x="-1733384" y="1992813"/>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6"/>
              <p:cNvSpPr/>
              <p:nvPr/>
            </p:nvSpPr>
            <p:spPr>
              <a:xfrm rot="2700000" flipH="1">
                <a:off x="-1192832" y="2500186"/>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 name="Google Shape;1179;p26"/>
              <p:cNvGrpSpPr/>
              <p:nvPr/>
            </p:nvGrpSpPr>
            <p:grpSpPr>
              <a:xfrm rot="10800000">
                <a:off x="384881" y="3042905"/>
                <a:ext cx="134100" cy="134100"/>
                <a:chOff x="-1999139" y="3143772"/>
                <a:chExt cx="134100" cy="134100"/>
              </a:xfrm>
            </p:grpSpPr>
            <p:sp>
              <p:nvSpPr>
                <p:cNvPr id="1180" name="Google Shape;1180;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26"/>
              <p:cNvGrpSpPr/>
              <p:nvPr/>
            </p:nvGrpSpPr>
            <p:grpSpPr>
              <a:xfrm rot="10800000">
                <a:off x="146106" y="3710980"/>
                <a:ext cx="134100" cy="134100"/>
                <a:chOff x="-1999139" y="3143772"/>
                <a:chExt cx="134100" cy="134100"/>
              </a:xfrm>
            </p:grpSpPr>
            <p:sp>
              <p:nvSpPr>
                <p:cNvPr id="1183" name="Google Shape;1183;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26"/>
              <p:cNvGrpSpPr/>
              <p:nvPr/>
            </p:nvGrpSpPr>
            <p:grpSpPr>
              <a:xfrm>
                <a:off x="-102297" y="3780153"/>
                <a:ext cx="939901" cy="2449421"/>
                <a:chOff x="-102297" y="3780153"/>
                <a:chExt cx="939901" cy="2449421"/>
              </a:xfrm>
            </p:grpSpPr>
            <p:sp>
              <p:nvSpPr>
                <p:cNvPr id="1186" name="Google Shape;1186;p26"/>
                <p:cNvSpPr/>
                <p:nvPr/>
              </p:nvSpPr>
              <p:spPr>
                <a:xfrm rot="10800000">
                  <a:off x="260154" y="4254866"/>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6"/>
                <p:cNvSpPr/>
                <p:nvPr/>
              </p:nvSpPr>
              <p:spPr>
                <a:xfrm rot="10800000">
                  <a:off x="-102297" y="3780153"/>
                  <a:ext cx="687411" cy="2086997"/>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 name="Google Shape;1188;p26"/>
                <p:cNvGrpSpPr/>
                <p:nvPr/>
              </p:nvGrpSpPr>
              <p:grpSpPr>
                <a:xfrm rot="10800000">
                  <a:off x="532825" y="5492502"/>
                  <a:ext cx="134004" cy="134004"/>
                  <a:chOff x="8356813" y="1074288"/>
                  <a:chExt cx="351900" cy="351900"/>
                </a:xfrm>
              </p:grpSpPr>
              <p:sp>
                <p:nvSpPr>
                  <p:cNvPr id="1189" name="Google Shape;1189;p26"/>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6"/>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191" name="Google Shape;1191;p26"/>
          <p:cNvGrpSpPr/>
          <p:nvPr/>
        </p:nvGrpSpPr>
        <p:grpSpPr>
          <a:xfrm>
            <a:off x="5650173" y="-1036475"/>
            <a:ext cx="6191222" cy="6865137"/>
            <a:chOff x="5497773" y="-1036475"/>
            <a:chExt cx="6191222" cy="6865137"/>
          </a:xfrm>
        </p:grpSpPr>
        <p:grpSp>
          <p:nvGrpSpPr>
            <p:cNvPr id="1192" name="Google Shape;1192;p26"/>
            <p:cNvGrpSpPr/>
            <p:nvPr/>
          </p:nvGrpSpPr>
          <p:grpSpPr>
            <a:xfrm>
              <a:off x="5497773" y="-362560"/>
              <a:ext cx="6191222" cy="6191222"/>
              <a:chOff x="5584373" y="-362560"/>
              <a:chExt cx="6191222" cy="6191222"/>
            </a:xfrm>
          </p:grpSpPr>
          <p:grpSp>
            <p:nvGrpSpPr>
              <p:cNvPr id="1193" name="Google Shape;1193;p26"/>
              <p:cNvGrpSpPr/>
              <p:nvPr/>
            </p:nvGrpSpPr>
            <p:grpSpPr>
              <a:xfrm>
                <a:off x="5584373" y="-362560"/>
                <a:ext cx="6191222" cy="6191222"/>
                <a:chOff x="5443673" y="-405860"/>
                <a:chExt cx="6191222" cy="6191222"/>
              </a:xfrm>
            </p:grpSpPr>
            <p:sp>
              <p:nvSpPr>
                <p:cNvPr id="1194" name="Google Shape;1194;p26"/>
                <p:cNvSpPr/>
                <p:nvPr/>
              </p:nvSpPr>
              <p:spPr>
                <a:xfrm rot="-8100000" flipH="1">
                  <a:off x="6536116" y="315063"/>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6"/>
                <p:cNvSpPr/>
                <p:nvPr/>
              </p:nvSpPr>
              <p:spPr>
                <a:xfrm rot="-8100000" flipH="1">
                  <a:off x="7076657" y="1499343"/>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6"/>
                <p:cNvSpPr/>
                <p:nvPr/>
              </p:nvSpPr>
              <p:spPr>
                <a:xfrm>
                  <a:off x="8301511" y="-335348"/>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6"/>
                <p:cNvSpPr/>
                <p:nvPr/>
              </p:nvSpPr>
              <p:spPr>
                <a:xfrm>
                  <a:off x="8554000" y="27076"/>
                  <a:ext cx="687411" cy="2086997"/>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1198;p26"/>
              <p:cNvGrpSpPr/>
              <p:nvPr/>
            </p:nvGrpSpPr>
            <p:grpSpPr>
              <a:xfrm>
                <a:off x="8430786" y="3923547"/>
                <a:ext cx="134100" cy="134100"/>
                <a:chOff x="-1999139" y="3143772"/>
                <a:chExt cx="134100" cy="134100"/>
              </a:xfrm>
            </p:grpSpPr>
            <p:sp>
              <p:nvSpPr>
                <p:cNvPr id="1199" name="Google Shape;1199;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26"/>
              <p:cNvGrpSpPr/>
              <p:nvPr/>
            </p:nvGrpSpPr>
            <p:grpSpPr>
              <a:xfrm>
                <a:off x="8669561" y="3255472"/>
                <a:ext cx="134100" cy="134100"/>
                <a:chOff x="-1999139" y="3143772"/>
                <a:chExt cx="134100" cy="134100"/>
              </a:xfrm>
            </p:grpSpPr>
            <p:sp>
              <p:nvSpPr>
                <p:cNvPr id="1202" name="Google Shape;1202;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26"/>
              <p:cNvGrpSpPr/>
              <p:nvPr/>
            </p:nvGrpSpPr>
            <p:grpSpPr>
              <a:xfrm>
                <a:off x="8612986" y="311022"/>
                <a:ext cx="134004" cy="134004"/>
                <a:chOff x="8356813" y="1074288"/>
                <a:chExt cx="351900" cy="351900"/>
              </a:xfrm>
            </p:grpSpPr>
            <p:sp>
              <p:nvSpPr>
                <p:cNvPr id="1205" name="Google Shape;1205;p26"/>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6"/>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207" name="Google Shape;1207;p26"/>
            <p:cNvPicPr preferRelativeResize="0"/>
            <p:nvPr/>
          </p:nvPicPr>
          <p:blipFill rotWithShape="1">
            <a:blip r:embed="rId2">
              <a:alphaModFix/>
            </a:blip>
            <a:srcRect l="16960" t="24718" r="7121" b="26177"/>
            <a:stretch/>
          </p:blipFill>
          <p:spPr>
            <a:xfrm>
              <a:off x="6929350" y="-1036475"/>
              <a:ext cx="2441950" cy="1863749"/>
            </a:xfrm>
            <a:prstGeom prst="rect">
              <a:avLst/>
            </a:prstGeom>
            <a:noFill/>
            <a:ln>
              <a:noFill/>
            </a:ln>
          </p:spPr>
        </p:pic>
      </p:grpSp>
      <p:grpSp>
        <p:nvGrpSpPr>
          <p:cNvPr id="1208" name="Google Shape;1208;p26"/>
          <p:cNvGrpSpPr/>
          <p:nvPr/>
        </p:nvGrpSpPr>
        <p:grpSpPr>
          <a:xfrm>
            <a:off x="3983988" y="4933175"/>
            <a:ext cx="667916" cy="439200"/>
            <a:chOff x="3983988" y="4933175"/>
            <a:chExt cx="667916" cy="439200"/>
          </a:xfrm>
        </p:grpSpPr>
        <p:grpSp>
          <p:nvGrpSpPr>
            <p:cNvPr id="1209" name="Google Shape;1209;p26"/>
            <p:cNvGrpSpPr/>
            <p:nvPr/>
          </p:nvGrpSpPr>
          <p:grpSpPr>
            <a:xfrm rot="5400000">
              <a:off x="3983938" y="4933225"/>
              <a:ext cx="439200" cy="439100"/>
              <a:chOff x="1101075" y="2142375"/>
              <a:chExt cx="439200" cy="439100"/>
            </a:xfrm>
          </p:grpSpPr>
          <p:sp>
            <p:nvSpPr>
              <p:cNvPr id="1210" name="Google Shape;1210;p26"/>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6"/>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 name="Google Shape;1212;p26"/>
            <p:cNvGrpSpPr/>
            <p:nvPr/>
          </p:nvGrpSpPr>
          <p:grpSpPr>
            <a:xfrm rot="5400000">
              <a:off x="4423062" y="5038369"/>
              <a:ext cx="228867" cy="228815"/>
              <a:chOff x="1101075" y="2142375"/>
              <a:chExt cx="439200" cy="439100"/>
            </a:xfrm>
          </p:grpSpPr>
          <p:sp>
            <p:nvSpPr>
              <p:cNvPr id="1213" name="Google Shape;1213;p26"/>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6"/>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339"/>
        <p:cNvGrpSpPr/>
        <p:nvPr/>
      </p:nvGrpSpPr>
      <p:grpSpPr>
        <a:xfrm>
          <a:off x="0" y="0"/>
          <a:ext cx="0" cy="0"/>
          <a:chOff x="0" y="0"/>
          <a:chExt cx="0" cy="0"/>
        </a:xfrm>
      </p:grpSpPr>
      <p:grpSp>
        <p:nvGrpSpPr>
          <p:cNvPr id="1340" name="Google Shape;1340;p30"/>
          <p:cNvGrpSpPr/>
          <p:nvPr/>
        </p:nvGrpSpPr>
        <p:grpSpPr>
          <a:xfrm>
            <a:off x="-623241" y="3925887"/>
            <a:ext cx="2833357" cy="1517787"/>
            <a:chOff x="-623241" y="3849687"/>
            <a:chExt cx="2833357" cy="1517787"/>
          </a:xfrm>
        </p:grpSpPr>
        <p:grpSp>
          <p:nvGrpSpPr>
            <p:cNvPr id="1341" name="Google Shape;1341;p30"/>
            <p:cNvGrpSpPr/>
            <p:nvPr/>
          </p:nvGrpSpPr>
          <p:grpSpPr>
            <a:xfrm rot="5400000">
              <a:off x="-879113" y="4155104"/>
              <a:ext cx="1517787" cy="906953"/>
              <a:chOff x="-55500" y="4835979"/>
              <a:chExt cx="1517787" cy="906953"/>
            </a:xfrm>
          </p:grpSpPr>
          <p:sp>
            <p:nvSpPr>
              <p:cNvPr id="1342" name="Google Shape;1342;p30"/>
              <p:cNvSpPr/>
              <p:nvPr/>
            </p:nvSpPr>
            <p:spPr>
              <a:xfrm>
                <a:off x="-55500" y="489515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0"/>
              <p:cNvSpPr/>
              <p:nvPr/>
            </p:nvSpPr>
            <p:spPr>
              <a:xfrm>
                <a:off x="522674" y="4951702"/>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0"/>
              <p:cNvSpPr/>
              <p:nvPr/>
            </p:nvSpPr>
            <p:spPr>
              <a:xfrm>
                <a:off x="401812" y="51855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0"/>
              <p:cNvSpPr/>
              <p:nvPr/>
            </p:nvSpPr>
            <p:spPr>
              <a:xfrm>
                <a:off x="880250" y="48359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30"/>
            <p:cNvGrpSpPr/>
            <p:nvPr/>
          </p:nvGrpSpPr>
          <p:grpSpPr>
            <a:xfrm>
              <a:off x="-623241" y="3946426"/>
              <a:ext cx="2833357" cy="1421047"/>
              <a:chOff x="-677366" y="4067276"/>
              <a:chExt cx="2833357" cy="1421047"/>
            </a:xfrm>
          </p:grpSpPr>
          <p:sp>
            <p:nvSpPr>
              <p:cNvPr id="1347" name="Google Shape;1347;p30"/>
              <p:cNvSpPr/>
              <p:nvPr/>
            </p:nvSpPr>
            <p:spPr>
              <a:xfrm rot="5400000">
                <a:off x="28789" y="336112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8" name="Google Shape;1348;p30"/>
              <p:cNvGrpSpPr/>
              <p:nvPr/>
            </p:nvGrpSpPr>
            <p:grpSpPr>
              <a:xfrm>
                <a:off x="317735" y="4614472"/>
                <a:ext cx="161977" cy="161940"/>
                <a:chOff x="1101075" y="2142375"/>
                <a:chExt cx="439200" cy="439100"/>
              </a:xfrm>
            </p:grpSpPr>
            <p:sp>
              <p:nvSpPr>
                <p:cNvPr id="1349" name="Google Shape;1349;p3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 name="Google Shape;1351;p30"/>
              <p:cNvGrpSpPr/>
              <p:nvPr/>
            </p:nvGrpSpPr>
            <p:grpSpPr>
              <a:xfrm rot="10800000">
                <a:off x="1700151" y="5032693"/>
                <a:ext cx="161977" cy="161940"/>
                <a:chOff x="1101075" y="2142375"/>
                <a:chExt cx="439200" cy="439100"/>
              </a:xfrm>
            </p:grpSpPr>
            <p:sp>
              <p:nvSpPr>
                <p:cNvPr id="1352" name="Google Shape;1352;p3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54" name="Google Shape;1354;p30"/>
            <p:cNvSpPr/>
            <p:nvPr/>
          </p:nvSpPr>
          <p:spPr>
            <a:xfrm rot="-5400000">
              <a:off x="289120" y="3696219"/>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30"/>
          <p:cNvGrpSpPr/>
          <p:nvPr/>
        </p:nvGrpSpPr>
        <p:grpSpPr>
          <a:xfrm>
            <a:off x="6323925" y="-1678249"/>
            <a:ext cx="4189199" cy="3065874"/>
            <a:chOff x="6171525" y="-1678249"/>
            <a:chExt cx="4189199" cy="3065874"/>
          </a:xfrm>
        </p:grpSpPr>
        <p:sp>
          <p:nvSpPr>
            <p:cNvPr id="1356" name="Google Shape;1356;p30"/>
            <p:cNvSpPr/>
            <p:nvPr/>
          </p:nvSpPr>
          <p:spPr>
            <a:xfrm rot="-5400000">
              <a:off x="6808863" y="-808395"/>
              <a:ext cx="1558682"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57" name="Google Shape;1357;p30"/>
            <p:cNvPicPr preferRelativeResize="0"/>
            <p:nvPr/>
          </p:nvPicPr>
          <p:blipFill rotWithShape="1">
            <a:blip r:embed="rId2">
              <a:alphaModFix/>
            </a:blip>
            <a:srcRect l="16960" t="24718" r="7121" b="26177"/>
            <a:stretch/>
          </p:blipFill>
          <p:spPr>
            <a:xfrm>
              <a:off x="6587425" y="-1678249"/>
              <a:ext cx="3773299" cy="2879876"/>
            </a:xfrm>
            <a:prstGeom prst="rect">
              <a:avLst/>
            </a:prstGeom>
            <a:noFill/>
            <a:ln>
              <a:noFill/>
            </a:ln>
          </p:spPr>
        </p:pic>
        <p:sp>
          <p:nvSpPr>
            <p:cNvPr id="1358" name="Google Shape;1358;p30"/>
            <p:cNvSpPr/>
            <p:nvPr/>
          </p:nvSpPr>
          <p:spPr>
            <a:xfrm>
              <a:off x="8292929" y="-80469"/>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9" name="Google Shape;1359;p30"/>
            <p:cNvGrpSpPr/>
            <p:nvPr/>
          </p:nvGrpSpPr>
          <p:grpSpPr>
            <a:xfrm rot="-2700000">
              <a:off x="8302147" y="61289"/>
              <a:ext cx="582044" cy="582419"/>
              <a:chOff x="959750" y="3039275"/>
              <a:chExt cx="582050" cy="582425"/>
            </a:xfrm>
          </p:grpSpPr>
          <p:sp>
            <p:nvSpPr>
              <p:cNvPr id="1360" name="Google Shape;1360;p30"/>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0"/>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0"/>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0"/>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0"/>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0"/>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0"/>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30"/>
            <p:cNvGrpSpPr/>
            <p:nvPr/>
          </p:nvGrpSpPr>
          <p:grpSpPr>
            <a:xfrm rot="-2700000">
              <a:off x="8551447" y="61289"/>
              <a:ext cx="582044" cy="582419"/>
              <a:chOff x="959750" y="3039275"/>
              <a:chExt cx="582050" cy="582425"/>
            </a:xfrm>
          </p:grpSpPr>
          <p:sp>
            <p:nvSpPr>
              <p:cNvPr id="1368" name="Google Shape;1368;p30"/>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0"/>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0"/>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0"/>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0"/>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0"/>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0"/>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5" name="Google Shape;1375;p30"/>
          <p:cNvGrpSpPr/>
          <p:nvPr/>
        </p:nvGrpSpPr>
        <p:grpSpPr>
          <a:xfrm rot="2700000">
            <a:off x="8945322" y="2352177"/>
            <a:ext cx="439196" cy="439096"/>
            <a:chOff x="1101075" y="2142375"/>
            <a:chExt cx="439200" cy="439100"/>
          </a:xfrm>
        </p:grpSpPr>
        <p:sp>
          <p:nvSpPr>
            <p:cNvPr id="1376" name="Google Shape;1376;p3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9_1">
    <p:bg>
      <p:bgPr>
        <a:solidFill>
          <a:schemeClr val="dk2"/>
        </a:solidFill>
        <a:effectLst/>
      </p:bgPr>
    </p:bg>
    <p:spTree>
      <p:nvGrpSpPr>
        <p:cNvPr id="1" name="Shape 1378"/>
        <p:cNvGrpSpPr/>
        <p:nvPr/>
      </p:nvGrpSpPr>
      <p:grpSpPr>
        <a:xfrm>
          <a:off x="0" y="0"/>
          <a:ext cx="0" cy="0"/>
          <a:chOff x="0" y="0"/>
          <a:chExt cx="0" cy="0"/>
        </a:xfrm>
      </p:grpSpPr>
      <p:grpSp>
        <p:nvGrpSpPr>
          <p:cNvPr id="1379" name="Google Shape;1379;p31"/>
          <p:cNvGrpSpPr/>
          <p:nvPr/>
        </p:nvGrpSpPr>
        <p:grpSpPr>
          <a:xfrm>
            <a:off x="8332551" y="-7"/>
            <a:ext cx="2386151" cy="3293873"/>
            <a:chOff x="8256351" y="-7"/>
            <a:chExt cx="2386151" cy="3293873"/>
          </a:xfrm>
        </p:grpSpPr>
        <p:pic>
          <p:nvPicPr>
            <p:cNvPr id="1380" name="Google Shape;1380;p31"/>
            <p:cNvPicPr preferRelativeResize="0"/>
            <p:nvPr/>
          </p:nvPicPr>
          <p:blipFill rotWithShape="1">
            <a:blip r:embed="rId2">
              <a:alphaModFix/>
            </a:blip>
            <a:srcRect l="16960" t="24718" r="7121" b="26177"/>
            <a:stretch/>
          </p:blipFill>
          <p:spPr>
            <a:xfrm rot="5400000">
              <a:off x="7886227" y="537590"/>
              <a:ext cx="3126400" cy="2386151"/>
            </a:xfrm>
            <a:prstGeom prst="rect">
              <a:avLst/>
            </a:prstGeom>
            <a:noFill/>
            <a:ln>
              <a:noFill/>
            </a:ln>
          </p:spPr>
        </p:pic>
        <p:grpSp>
          <p:nvGrpSpPr>
            <p:cNvPr id="1381" name="Google Shape;1381;p31"/>
            <p:cNvGrpSpPr/>
            <p:nvPr/>
          </p:nvGrpSpPr>
          <p:grpSpPr>
            <a:xfrm rot="10800000">
              <a:off x="8452444" y="-7"/>
              <a:ext cx="325154" cy="1788670"/>
              <a:chOff x="8869019" y="-622132"/>
              <a:chExt cx="325154" cy="1788670"/>
            </a:xfrm>
          </p:grpSpPr>
          <p:sp>
            <p:nvSpPr>
              <p:cNvPr id="1382" name="Google Shape;1382;p31"/>
              <p:cNvSpPr/>
              <p:nvPr/>
            </p:nvSpPr>
            <p:spPr>
              <a:xfrm rot="10800000">
                <a:off x="8869019" y="-622132"/>
                <a:ext cx="246869" cy="1703243"/>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 name="Google Shape;1383;p31"/>
              <p:cNvGrpSpPr/>
              <p:nvPr/>
            </p:nvGrpSpPr>
            <p:grpSpPr>
              <a:xfrm rot="1800062">
                <a:off x="9035610" y="1007995"/>
                <a:ext cx="134040" cy="134009"/>
                <a:chOff x="1101075" y="2142375"/>
                <a:chExt cx="439200" cy="439100"/>
              </a:xfrm>
            </p:grpSpPr>
            <p:sp>
              <p:nvSpPr>
                <p:cNvPr id="1384" name="Google Shape;1384;p31"/>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40000">
                      <a:srgbClr val="FF9900">
                        <a:alpha val="40784"/>
                      </a:srgbClr>
                    </a:gs>
                    <a:gs pos="100000">
                      <a:srgbClr val="FFFFFF">
                        <a:alpha val="0"/>
                      </a:srgbClr>
                    </a:gs>
                  </a:gsLst>
                  <a:lin ang="26986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1"/>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86" name="Google Shape;1386;p31"/>
          <p:cNvGrpSpPr/>
          <p:nvPr/>
        </p:nvGrpSpPr>
        <p:grpSpPr>
          <a:xfrm>
            <a:off x="-213525" y="171225"/>
            <a:ext cx="439200" cy="439100"/>
            <a:chOff x="1101075" y="2142375"/>
            <a:chExt cx="439200" cy="439100"/>
          </a:xfrm>
        </p:grpSpPr>
        <p:sp>
          <p:nvSpPr>
            <p:cNvPr id="1387" name="Google Shape;1387;p31"/>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1"/>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31"/>
          <p:cNvGrpSpPr/>
          <p:nvPr/>
        </p:nvGrpSpPr>
        <p:grpSpPr>
          <a:xfrm>
            <a:off x="-1262974" y="3161328"/>
            <a:ext cx="4822591" cy="2934500"/>
            <a:chOff x="-1186774" y="3161328"/>
            <a:chExt cx="4822591" cy="2934500"/>
          </a:xfrm>
        </p:grpSpPr>
        <p:pic>
          <p:nvPicPr>
            <p:cNvPr id="1390" name="Google Shape;1390;p31"/>
            <p:cNvPicPr preferRelativeResize="0"/>
            <p:nvPr/>
          </p:nvPicPr>
          <p:blipFill rotWithShape="1">
            <a:blip r:embed="rId2">
              <a:alphaModFix/>
            </a:blip>
            <a:srcRect l="16960" t="24718" r="7121" b="26177"/>
            <a:stretch/>
          </p:blipFill>
          <p:spPr>
            <a:xfrm rot="5400000">
              <a:off x="-1534175" y="3508728"/>
              <a:ext cx="2934500" cy="2239699"/>
            </a:xfrm>
            <a:prstGeom prst="rect">
              <a:avLst/>
            </a:prstGeom>
            <a:noFill/>
            <a:ln>
              <a:noFill/>
            </a:ln>
          </p:spPr>
        </p:pic>
        <p:sp>
          <p:nvSpPr>
            <p:cNvPr id="1391" name="Google Shape;1391;p31"/>
            <p:cNvSpPr/>
            <p:nvPr/>
          </p:nvSpPr>
          <p:spPr>
            <a:xfrm rot="-5400000">
              <a:off x="-184180" y="3596444"/>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 name="Google Shape;1392;p31"/>
            <p:cNvGrpSpPr/>
            <p:nvPr/>
          </p:nvGrpSpPr>
          <p:grpSpPr>
            <a:xfrm>
              <a:off x="58899" y="4608583"/>
              <a:ext cx="604346" cy="657081"/>
              <a:chOff x="58899" y="4608583"/>
              <a:chExt cx="604346" cy="657081"/>
            </a:xfrm>
          </p:grpSpPr>
          <p:grpSp>
            <p:nvGrpSpPr>
              <p:cNvPr id="1393" name="Google Shape;1393;p31"/>
              <p:cNvGrpSpPr/>
              <p:nvPr/>
            </p:nvGrpSpPr>
            <p:grpSpPr>
              <a:xfrm rot="10800000">
                <a:off x="58899" y="4608583"/>
                <a:ext cx="328346" cy="328531"/>
                <a:chOff x="3678700" y="407275"/>
                <a:chExt cx="708100" cy="708500"/>
              </a:xfrm>
            </p:grpSpPr>
            <p:sp>
              <p:nvSpPr>
                <p:cNvPr id="1394" name="Google Shape;1394;p3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31"/>
              <p:cNvGrpSpPr/>
              <p:nvPr/>
            </p:nvGrpSpPr>
            <p:grpSpPr>
              <a:xfrm rot="10800000">
                <a:off x="334899" y="4608583"/>
                <a:ext cx="328346" cy="328531"/>
                <a:chOff x="3678700" y="407275"/>
                <a:chExt cx="708100" cy="708500"/>
              </a:xfrm>
            </p:grpSpPr>
            <p:sp>
              <p:nvSpPr>
                <p:cNvPr id="1402" name="Google Shape;1402;p3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 name="Google Shape;1409;p31"/>
              <p:cNvGrpSpPr/>
              <p:nvPr/>
            </p:nvGrpSpPr>
            <p:grpSpPr>
              <a:xfrm rot="10800000">
                <a:off x="282574" y="4937133"/>
                <a:ext cx="328346" cy="328531"/>
                <a:chOff x="3678700" y="407275"/>
                <a:chExt cx="708100" cy="708500"/>
              </a:xfrm>
            </p:grpSpPr>
            <p:sp>
              <p:nvSpPr>
                <p:cNvPr id="1410" name="Google Shape;1410;p3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7" name="Google Shape;1417;p31"/>
            <p:cNvGrpSpPr/>
            <p:nvPr/>
          </p:nvGrpSpPr>
          <p:grpSpPr>
            <a:xfrm>
              <a:off x="-923150" y="4796551"/>
              <a:ext cx="4558967" cy="134100"/>
              <a:chOff x="796100" y="3019701"/>
              <a:chExt cx="4558967" cy="134100"/>
            </a:xfrm>
          </p:grpSpPr>
          <p:sp>
            <p:nvSpPr>
              <p:cNvPr id="1418" name="Google Shape;1418;p31"/>
              <p:cNvSpPr/>
              <p:nvPr/>
            </p:nvSpPr>
            <p:spPr>
              <a:xfrm>
                <a:off x="5220967" y="3019701"/>
                <a:ext cx="134100" cy="134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9" name="Google Shape;1419;p31"/>
              <p:cNvCxnSpPr/>
              <p:nvPr/>
            </p:nvCxnSpPr>
            <p:spPr>
              <a:xfrm>
                <a:off x="796100" y="3086750"/>
                <a:ext cx="4462800" cy="0"/>
              </a:xfrm>
              <a:prstGeom prst="straightConnector1">
                <a:avLst/>
              </a:prstGeom>
              <a:noFill/>
              <a:ln w="9525" cap="flat" cmpd="sng">
                <a:solidFill>
                  <a:schemeClr val="lt1"/>
                </a:solidFill>
                <a:prstDash val="solid"/>
                <a:round/>
                <a:headEnd type="none" w="med" len="med"/>
                <a:tailEnd type="none" w="med" len="med"/>
              </a:ln>
            </p:spPr>
          </p:cxnSp>
          <p:sp>
            <p:nvSpPr>
              <p:cNvPr id="1420" name="Google Shape;1420;p31"/>
              <p:cNvSpPr/>
              <p:nvPr/>
            </p:nvSpPr>
            <p:spPr>
              <a:xfrm>
                <a:off x="5251079" y="3049843"/>
                <a:ext cx="73800" cy="73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1pPr>
            <a:lvl2pPr lvl="1"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2pPr>
            <a:lvl3pPr lvl="2"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3pPr>
            <a:lvl4pPr lvl="3"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4pPr>
            <a:lvl5pPr lvl="4"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5pPr>
            <a:lvl6pPr lvl="5"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6pPr>
            <a:lvl7pPr lvl="6"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7pPr>
            <a:lvl8pPr lvl="7"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8pPr>
            <a:lvl9pPr lvl="8"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9pPr>
          </a:lstStyle>
          <a:p>
            <a:endParaRPr/>
          </a:p>
        </p:txBody>
      </p:sp>
      <p:sp>
        <p:nvSpPr>
          <p:cNvPr id="7" name="Google Shape;7;p1"/>
          <p:cNvSpPr txBox="1">
            <a:spLocks noGrp="1"/>
          </p:cNvSpPr>
          <p:nvPr>
            <p:ph type="body" idx="1"/>
          </p:nvPr>
        </p:nvSpPr>
        <p:spPr>
          <a:xfrm>
            <a:off x="713225" y="1152475"/>
            <a:ext cx="7681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1pPr>
            <a:lvl2pPr marL="914400" lvl="1"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
        <p:nvSpPr>
          <p:cNvPr id="2" name="Footer Placeholder 1">
            <a:extLst>
              <a:ext uri="{FF2B5EF4-FFF2-40B4-BE49-F238E27FC236}">
                <a16:creationId xmlns:a16="http://schemas.microsoft.com/office/drawing/2014/main" id="{0DD9B2B7-1CD7-378A-3839-C797CBD0B34F}"/>
              </a:ext>
            </a:extLst>
          </p:cNvPr>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8" r:id="rId3"/>
    <p:sldLayoutId id="2147483670" r:id="rId4"/>
    <p:sldLayoutId id="2147483672" r:id="rId5"/>
    <p:sldLayoutId id="2147483676" r:id="rId6"/>
    <p:sldLayoutId id="2147483677"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hyperlink" Target="https://www.w3schools.com/java/java_ref_string.asp" TargetMode="External"/><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hyperlink" Target="https://www.oracle.com/" TargetMode="External"/><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hyperlink" Target="https://www.tutorialspoint.com/java"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tutorialspoint.com/java/java_documentation.htm" TargetMode="External"/><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30">
          <a:extLst>
            <a:ext uri="{FF2B5EF4-FFF2-40B4-BE49-F238E27FC236}">
              <a16:creationId xmlns:a16="http://schemas.microsoft.com/office/drawing/2014/main" id="{4F9802A0-3AD0-2E0E-D76D-3EAAA194CC76}"/>
            </a:ext>
          </a:extLst>
        </p:cNvPr>
        <p:cNvGrpSpPr/>
        <p:nvPr/>
      </p:nvGrpSpPr>
      <p:grpSpPr>
        <a:xfrm>
          <a:off x="0" y="0"/>
          <a:ext cx="0" cy="0"/>
          <a:chOff x="0" y="0"/>
          <a:chExt cx="0" cy="0"/>
        </a:xfrm>
      </p:grpSpPr>
      <p:grpSp>
        <p:nvGrpSpPr>
          <p:cNvPr id="1433" name="Google Shape;1433;p35">
            <a:extLst>
              <a:ext uri="{FF2B5EF4-FFF2-40B4-BE49-F238E27FC236}">
                <a16:creationId xmlns:a16="http://schemas.microsoft.com/office/drawing/2014/main" id="{CB7E019D-75FE-DBCF-E5DA-E8560C9C68B3}"/>
              </a:ext>
            </a:extLst>
          </p:cNvPr>
          <p:cNvGrpSpPr/>
          <p:nvPr/>
        </p:nvGrpSpPr>
        <p:grpSpPr>
          <a:xfrm>
            <a:off x="1096850" y="3242811"/>
            <a:ext cx="3936683" cy="134070"/>
            <a:chOff x="1096850" y="3242811"/>
            <a:chExt cx="3936683" cy="134070"/>
          </a:xfrm>
        </p:grpSpPr>
        <p:cxnSp>
          <p:nvCxnSpPr>
            <p:cNvPr id="1434" name="Google Shape;1434;p35">
              <a:extLst>
                <a:ext uri="{FF2B5EF4-FFF2-40B4-BE49-F238E27FC236}">
                  <a16:creationId xmlns:a16="http://schemas.microsoft.com/office/drawing/2014/main" id="{1AE2152D-8749-5639-F8AF-7EBFE5EEC23F}"/>
                </a:ext>
              </a:extLst>
            </p:cNvPr>
            <p:cNvCxnSpPr/>
            <p:nvPr/>
          </p:nvCxnSpPr>
          <p:spPr>
            <a:xfrm>
              <a:off x="1096850" y="3309850"/>
              <a:ext cx="3840600" cy="0"/>
            </a:xfrm>
            <a:prstGeom prst="straightConnector1">
              <a:avLst/>
            </a:prstGeom>
            <a:noFill/>
            <a:ln w="9525" cap="flat" cmpd="sng">
              <a:solidFill>
                <a:schemeClr val="dk2"/>
              </a:solidFill>
              <a:prstDash val="solid"/>
              <a:round/>
              <a:headEnd type="none" w="med" len="med"/>
              <a:tailEnd type="none" w="med" len="med"/>
            </a:ln>
          </p:spPr>
        </p:cxnSp>
        <p:grpSp>
          <p:nvGrpSpPr>
            <p:cNvPr id="1435" name="Google Shape;1435;p35">
              <a:extLst>
                <a:ext uri="{FF2B5EF4-FFF2-40B4-BE49-F238E27FC236}">
                  <a16:creationId xmlns:a16="http://schemas.microsoft.com/office/drawing/2014/main" id="{A50DDE5A-DDF2-D62D-C186-BD672155B8BA}"/>
                </a:ext>
              </a:extLst>
            </p:cNvPr>
            <p:cNvGrpSpPr/>
            <p:nvPr/>
          </p:nvGrpSpPr>
          <p:grpSpPr>
            <a:xfrm>
              <a:off x="4899464" y="3242811"/>
              <a:ext cx="134070" cy="134070"/>
              <a:chOff x="8382514" y="1084976"/>
              <a:chExt cx="265800" cy="265800"/>
            </a:xfrm>
          </p:grpSpPr>
          <p:sp>
            <p:nvSpPr>
              <p:cNvPr id="1436" name="Google Shape;1436;p35">
                <a:extLst>
                  <a:ext uri="{FF2B5EF4-FFF2-40B4-BE49-F238E27FC236}">
                    <a16:creationId xmlns:a16="http://schemas.microsoft.com/office/drawing/2014/main" id="{C22476AF-D0AB-E6C0-F343-7C68C50897BA}"/>
                  </a:ext>
                </a:extLst>
              </p:cNvPr>
              <p:cNvSpPr/>
              <p:nvPr/>
            </p:nvSpPr>
            <p:spPr>
              <a:xfrm>
                <a:off x="8442213" y="1144734"/>
                <a:ext cx="146400" cy="14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5">
                <a:extLst>
                  <a:ext uri="{FF2B5EF4-FFF2-40B4-BE49-F238E27FC236}">
                    <a16:creationId xmlns:a16="http://schemas.microsoft.com/office/drawing/2014/main" id="{D4C80DF5-DA31-5CD4-CBF7-1EA0B6D73670}"/>
                  </a:ext>
                </a:extLst>
              </p:cNvPr>
              <p:cNvSpPr/>
              <p:nvPr/>
            </p:nvSpPr>
            <p:spPr>
              <a:xfrm>
                <a:off x="8382514" y="1084976"/>
                <a:ext cx="265800" cy="265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32" name="Google Shape;1432;p35">
            <a:extLst>
              <a:ext uri="{FF2B5EF4-FFF2-40B4-BE49-F238E27FC236}">
                <a16:creationId xmlns:a16="http://schemas.microsoft.com/office/drawing/2014/main" id="{69DF6C1E-C5DF-3953-5114-7D3C522E329F}"/>
              </a:ext>
            </a:extLst>
          </p:cNvPr>
          <p:cNvSpPr txBox="1">
            <a:spLocks noGrp="1"/>
          </p:cNvSpPr>
          <p:nvPr>
            <p:ph type="ctrTitle"/>
          </p:nvPr>
        </p:nvSpPr>
        <p:spPr>
          <a:xfrm>
            <a:off x="992498" y="12508"/>
            <a:ext cx="6974700" cy="2456993"/>
          </a:xfrm>
          <a:prstGeom prst="rect">
            <a:avLst/>
          </a:prstGeom>
        </p:spPr>
        <p:txBody>
          <a:bodyPr spcFirstLastPara="1" wrap="square" lIns="91425" tIns="91425" rIns="91425" bIns="91425" anchor="b" anchorCtr="0">
            <a:noAutofit/>
          </a:bodyPr>
          <a:lstStyle/>
          <a:p>
            <a:pPr marL="0" lvl="0" indent="0" algn="ctr" rtl="1">
              <a:spcBef>
                <a:spcPts val="0"/>
              </a:spcBef>
              <a:spcAft>
                <a:spcPts val="0"/>
              </a:spcAft>
              <a:buNone/>
            </a:pPr>
            <a:br>
              <a:rPr lang="fa-IR">
                <a:solidFill>
                  <a:srgbClr val="C39113"/>
                </a:solidFill>
                <a:cs typeface="B Roya" panose="00000400000000000000" pitchFamily="2" charset="-78"/>
              </a:rPr>
            </a:br>
            <a:br>
              <a:rPr lang="fa-IR">
                <a:solidFill>
                  <a:srgbClr val="C39113"/>
                </a:solidFill>
                <a:cs typeface="B Roya" panose="00000400000000000000" pitchFamily="2" charset="-78"/>
              </a:rPr>
            </a:br>
            <a:br>
              <a:rPr lang="fa-IR">
                <a:solidFill>
                  <a:srgbClr val="C39113"/>
                </a:solidFill>
                <a:cs typeface="B Roya" panose="00000400000000000000" pitchFamily="2" charset="-78"/>
              </a:rPr>
            </a:br>
            <a:br>
              <a:rPr lang="fa-IR">
                <a:solidFill>
                  <a:srgbClr val="C39113"/>
                </a:solidFill>
                <a:cs typeface="B Roya" panose="00000400000000000000" pitchFamily="2" charset="-78"/>
              </a:rPr>
            </a:br>
            <a:r>
              <a:rPr lang="fa-IR">
                <a:solidFill>
                  <a:srgbClr val="C39113"/>
                </a:solidFill>
                <a:cs typeface="B Roya" panose="00000400000000000000" pitchFamily="2" charset="-78"/>
              </a:rPr>
              <a:t>کارگاه برنامه نویسی پیشرفته</a:t>
            </a:r>
            <a:br>
              <a:rPr lang="fa-IR">
                <a:solidFill>
                  <a:srgbClr val="D9A115"/>
                </a:solidFill>
                <a:cs typeface="B Roya" panose="00000400000000000000" pitchFamily="2" charset="-78"/>
              </a:rPr>
            </a:br>
            <a:r>
              <a:rPr lang="fa-IR" sz="2000" b="0">
                <a:solidFill>
                  <a:srgbClr val="C39113"/>
                </a:solidFill>
                <a:cs typeface="B Zar" panose="00000400000000000000" pitchFamily="2" charset="-78"/>
              </a:rPr>
              <a:t>دستورکار 3</a:t>
            </a:r>
            <a:r>
              <a:rPr lang="fa-IR" b="0">
                <a:solidFill>
                  <a:srgbClr val="EDA333"/>
                </a:solidFill>
                <a:cs typeface="B Zar" panose="00000400000000000000" pitchFamily="2" charset="-78"/>
              </a:rPr>
              <a:t> </a:t>
            </a:r>
            <a:endParaRPr b="0">
              <a:solidFill>
                <a:srgbClr val="EDA333"/>
              </a:solidFill>
              <a:cs typeface="B Zar" panose="00000400000000000000" pitchFamily="2" charset="-78"/>
            </a:endParaRPr>
          </a:p>
        </p:txBody>
      </p:sp>
      <p:grpSp>
        <p:nvGrpSpPr>
          <p:cNvPr id="1438" name="Google Shape;1438;p35">
            <a:extLst>
              <a:ext uri="{FF2B5EF4-FFF2-40B4-BE49-F238E27FC236}">
                <a16:creationId xmlns:a16="http://schemas.microsoft.com/office/drawing/2014/main" id="{8D234594-262E-A35A-2633-99D71A377B37}"/>
              </a:ext>
            </a:extLst>
          </p:cNvPr>
          <p:cNvGrpSpPr/>
          <p:nvPr/>
        </p:nvGrpSpPr>
        <p:grpSpPr>
          <a:xfrm>
            <a:off x="8017432" y="-313900"/>
            <a:ext cx="134070" cy="1891362"/>
            <a:chOff x="8017432" y="-313900"/>
            <a:chExt cx="134070" cy="1891362"/>
          </a:xfrm>
        </p:grpSpPr>
        <p:sp>
          <p:nvSpPr>
            <p:cNvPr id="1439" name="Google Shape;1439;p35">
              <a:extLst>
                <a:ext uri="{FF2B5EF4-FFF2-40B4-BE49-F238E27FC236}">
                  <a16:creationId xmlns:a16="http://schemas.microsoft.com/office/drawing/2014/main" id="{EAB8B7A6-CEA7-A71C-5C67-8E856C6A8E8E}"/>
                </a:ext>
              </a:extLst>
            </p:cNvPr>
            <p:cNvSpPr/>
            <p:nvPr/>
          </p:nvSpPr>
          <p:spPr>
            <a:xfrm rot="5400000">
              <a:off x="8017432" y="1443393"/>
              <a:ext cx="134070" cy="13407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0" name="Google Shape;1440;p35">
              <a:extLst>
                <a:ext uri="{FF2B5EF4-FFF2-40B4-BE49-F238E27FC236}">
                  <a16:creationId xmlns:a16="http://schemas.microsoft.com/office/drawing/2014/main" id="{95B33CD5-4490-20C6-A383-8E52FAFF7C6F}"/>
                </a:ext>
              </a:extLst>
            </p:cNvPr>
            <p:cNvCxnSpPr/>
            <p:nvPr/>
          </p:nvCxnSpPr>
          <p:spPr>
            <a:xfrm>
              <a:off x="8084450" y="-313900"/>
              <a:ext cx="0" cy="1795200"/>
            </a:xfrm>
            <a:prstGeom prst="straightConnector1">
              <a:avLst/>
            </a:prstGeom>
            <a:noFill/>
            <a:ln w="9525" cap="flat" cmpd="sng">
              <a:solidFill>
                <a:schemeClr val="dk2"/>
              </a:solidFill>
              <a:prstDash val="solid"/>
              <a:round/>
              <a:headEnd type="none" w="med" len="med"/>
              <a:tailEnd type="none" w="med" len="med"/>
            </a:ln>
          </p:spPr>
        </p:cxnSp>
        <p:sp>
          <p:nvSpPr>
            <p:cNvPr id="1441" name="Google Shape;1441;p35">
              <a:extLst>
                <a:ext uri="{FF2B5EF4-FFF2-40B4-BE49-F238E27FC236}">
                  <a16:creationId xmlns:a16="http://schemas.microsoft.com/office/drawing/2014/main" id="{7D8AE23B-72FC-3AB1-68FB-93D7B1A8664D}"/>
                </a:ext>
              </a:extLst>
            </p:cNvPr>
            <p:cNvSpPr/>
            <p:nvPr/>
          </p:nvSpPr>
          <p:spPr>
            <a:xfrm rot="5400000">
              <a:off x="8047515" y="1473505"/>
              <a:ext cx="73844" cy="73844"/>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 name="Google Shape;1442;p35">
            <a:extLst>
              <a:ext uri="{FF2B5EF4-FFF2-40B4-BE49-F238E27FC236}">
                <a16:creationId xmlns:a16="http://schemas.microsoft.com/office/drawing/2014/main" id="{76681732-C34F-0E6C-E3D8-43E2D0CB942F}"/>
              </a:ext>
            </a:extLst>
          </p:cNvPr>
          <p:cNvGrpSpPr/>
          <p:nvPr/>
        </p:nvGrpSpPr>
        <p:grpSpPr>
          <a:xfrm>
            <a:off x="6309526" y="957475"/>
            <a:ext cx="3504715" cy="5119205"/>
            <a:chOff x="6309526" y="836950"/>
            <a:chExt cx="3504715" cy="5119205"/>
          </a:xfrm>
        </p:grpSpPr>
        <p:sp>
          <p:nvSpPr>
            <p:cNvPr id="1443" name="Google Shape;1443;p35">
              <a:extLst>
                <a:ext uri="{FF2B5EF4-FFF2-40B4-BE49-F238E27FC236}">
                  <a16:creationId xmlns:a16="http://schemas.microsoft.com/office/drawing/2014/main" id="{FCA92E15-2C31-6D60-75EA-62FD6B1E7E7C}"/>
                </a:ext>
              </a:extLst>
            </p:cNvPr>
            <p:cNvSpPr/>
            <p:nvPr/>
          </p:nvSpPr>
          <p:spPr>
            <a:xfrm>
              <a:off x="6309526" y="83695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4" name="Google Shape;1444;p35">
              <a:extLst>
                <a:ext uri="{FF2B5EF4-FFF2-40B4-BE49-F238E27FC236}">
                  <a16:creationId xmlns:a16="http://schemas.microsoft.com/office/drawing/2014/main" id="{43BBFF8D-A133-80F4-1F4F-7A1530C8E0F7}"/>
                </a:ext>
              </a:extLst>
            </p:cNvPr>
            <p:cNvGrpSpPr/>
            <p:nvPr/>
          </p:nvGrpSpPr>
          <p:grpSpPr>
            <a:xfrm>
              <a:off x="7728436" y="3524084"/>
              <a:ext cx="134004" cy="134004"/>
              <a:chOff x="8356813" y="1074288"/>
              <a:chExt cx="351900" cy="351900"/>
            </a:xfrm>
          </p:grpSpPr>
          <p:sp>
            <p:nvSpPr>
              <p:cNvPr id="1445" name="Google Shape;1445;p35">
                <a:extLst>
                  <a:ext uri="{FF2B5EF4-FFF2-40B4-BE49-F238E27FC236}">
                    <a16:creationId xmlns:a16="http://schemas.microsoft.com/office/drawing/2014/main" id="{BF4C181E-0273-B2DA-7D72-1CD2D276207A}"/>
                  </a:ext>
                </a:extLst>
              </p:cNvPr>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5">
                <a:extLst>
                  <a:ext uri="{FF2B5EF4-FFF2-40B4-BE49-F238E27FC236}">
                    <a16:creationId xmlns:a16="http://schemas.microsoft.com/office/drawing/2014/main" id="{5B3E08CA-4F03-9644-EFA6-97F94C9CCC28}"/>
                  </a:ext>
                </a:extLst>
              </p:cNvPr>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35">
              <a:extLst>
                <a:ext uri="{FF2B5EF4-FFF2-40B4-BE49-F238E27FC236}">
                  <a16:creationId xmlns:a16="http://schemas.microsoft.com/office/drawing/2014/main" id="{A9E66C7C-9D6B-F7F7-4297-7AEC76A9023A}"/>
                </a:ext>
              </a:extLst>
            </p:cNvPr>
            <p:cNvGrpSpPr/>
            <p:nvPr/>
          </p:nvGrpSpPr>
          <p:grpSpPr>
            <a:xfrm>
              <a:off x="7344361" y="3150259"/>
              <a:ext cx="134004" cy="134004"/>
              <a:chOff x="8356813" y="1074288"/>
              <a:chExt cx="351900" cy="351900"/>
            </a:xfrm>
          </p:grpSpPr>
          <p:sp>
            <p:nvSpPr>
              <p:cNvPr id="1448" name="Google Shape;1448;p35">
                <a:extLst>
                  <a:ext uri="{FF2B5EF4-FFF2-40B4-BE49-F238E27FC236}">
                    <a16:creationId xmlns:a16="http://schemas.microsoft.com/office/drawing/2014/main" id="{82BBF0A0-1633-8A76-B01C-CE889C89CEC9}"/>
                  </a:ext>
                </a:extLst>
              </p:cNvPr>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5">
                <a:extLst>
                  <a:ext uri="{FF2B5EF4-FFF2-40B4-BE49-F238E27FC236}">
                    <a16:creationId xmlns:a16="http://schemas.microsoft.com/office/drawing/2014/main" id="{6A2DE375-A685-81B3-FDA8-1AC7002C0B68}"/>
                  </a:ext>
                </a:extLst>
              </p:cNvPr>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35">
              <a:extLst>
                <a:ext uri="{FF2B5EF4-FFF2-40B4-BE49-F238E27FC236}">
                  <a16:creationId xmlns:a16="http://schemas.microsoft.com/office/drawing/2014/main" id="{7B149E3E-6509-F573-3A9E-A2B2D96A525A}"/>
                </a:ext>
              </a:extLst>
            </p:cNvPr>
            <p:cNvGrpSpPr/>
            <p:nvPr/>
          </p:nvGrpSpPr>
          <p:grpSpPr>
            <a:xfrm>
              <a:off x="8337811" y="2464059"/>
              <a:ext cx="134004" cy="134004"/>
              <a:chOff x="8356813" y="1074288"/>
              <a:chExt cx="351900" cy="351900"/>
            </a:xfrm>
          </p:grpSpPr>
          <p:sp>
            <p:nvSpPr>
              <p:cNvPr id="1451" name="Google Shape;1451;p35">
                <a:extLst>
                  <a:ext uri="{FF2B5EF4-FFF2-40B4-BE49-F238E27FC236}">
                    <a16:creationId xmlns:a16="http://schemas.microsoft.com/office/drawing/2014/main" id="{453C2B56-45B6-CB0B-7A18-4692052DBBB4}"/>
                  </a:ext>
                </a:extLst>
              </p:cNvPr>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5">
                <a:extLst>
                  <a:ext uri="{FF2B5EF4-FFF2-40B4-BE49-F238E27FC236}">
                    <a16:creationId xmlns:a16="http://schemas.microsoft.com/office/drawing/2014/main" id="{D127BD02-8BA8-6597-C2B7-F087FCDED6DB}"/>
                  </a:ext>
                </a:extLst>
              </p:cNvPr>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 name="Google Shape;1453;p35">
              <a:extLst>
                <a:ext uri="{FF2B5EF4-FFF2-40B4-BE49-F238E27FC236}">
                  <a16:creationId xmlns:a16="http://schemas.microsoft.com/office/drawing/2014/main" id="{B86EA034-82D8-F9F7-0B8F-A3F56E466CFB}"/>
                </a:ext>
              </a:extLst>
            </p:cNvPr>
            <p:cNvSpPr/>
            <p:nvPr/>
          </p:nvSpPr>
          <p:spPr>
            <a:xfrm rot="5400000">
              <a:off x="7687039" y="1023058"/>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Rectangle 8">
            <a:extLst>
              <a:ext uri="{FF2B5EF4-FFF2-40B4-BE49-F238E27FC236}">
                <a16:creationId xmlns:a16="http://schemas.microsoft.com/office/drawing/2014/main" id="{BC1FB244-D7F7-3AD2-A27B-71FC294DD3C2}"/>
              </a:ext>
            </a:extLst>
          </p:cNvPr>
          <p:cNvSpPr/>
          <p:nvPr/>
        </p:nvSpPr>
        <p:spPr>
          <a:xfrm>
            <a:off x="0" y="2603504"/>
            <a:ext cx="9151088" cy="2527488"/>
          </a:xfrm>
          <a:prstGeom prst="rect">
            <a:avLst/>
          </a:prstGeom>
          <a:solidFill>
            <a:srgbClr val="966A1A"/>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 name="Group 1">
            <a:extLst>
              <a:ext uri="{FF2B5EF4-FFF2-40B4-BE49-F238E27FC236}">
                <a16:creationId xmlns:a16="http://schemas.microsoft.com/office/drawing/2014/main" id="{191B873D-2E6B-B857-F8D0-5F758D8FABE3}"/>
              </a:ext>
            </a:extLst>
          </p:cNvPr>
          <p:cNvGrpSpPr/>
          <p:nvPr/>
        </p:nvGrpSpPr>
        <p:grpSpPr>
          <a:xfrm>
            <a:off x="3701377" y="4320486"/>
            <a:ext cx="1741245" cy="621330"/>
            <a:chOff x="9190651" y="3208961"/>
            <a:chExt cx="2402122" cy="844673"/>
          </a:xfrm>
        </p:grpSpPr>
        <p:pic>
          <p:nvPicPr>
            <p:cNvPr id="3" name="Picture 2" descr="Amirkabir University of Technology - Department of Computer Engineering">
              <a:extLst>
                <a:ext uri="{FF2B5EF4-FFF2-40B4-BE49-F238E27FC236}">
                  <a16:creationId xmlns:a16="http://schemas.microsoft.com/office/drawing/2014/main" id="{607B8676-7C1D-6856-29C1-34631E94E1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95463" y="3239203"/>
              <a:ext cx="723682" cy="784190"/>
            </a:xfrm>
            <a:prstGeom prst="rect">
              <a:avLst/>
            </a:prstGeom>
            <a:extLst>
              <a:ext uri="{909E8E84-426E-40DD-AFC4-6F175D3DCCD1}">
                <a14:hiddenFill xmlns:a14="http://schemas.microsoft.com/office/drawing/2010/main">
                  <a:solidFill>
                    <a:srgbClr val="FFFFFF"/>
                  </a:solidFill>
                </a14:hiddenFill>
              </a:ext>
            </a:extLst>
          </p:spPr>
        </p:pic>
        <p:pic>
          <p:nvPicPr>
            <p:cNvPr id="4" name="Picture 6" descr="Amirkabir University of Technology - Vice Chancellor for Academic Affairs">
              <a:extLst>
                <a:ext uri="{FF2B5EF4-FFF2-40B4-BE49-F238E27FC236}">
                  <a16:creationId xmlns:a16="http://schemas.microsoft.com/office/drawing/2014/main" id="{A7501B47-D9E5-3FE3-41E1-7B3361AC9BC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28456" y="3239203"/>
              <a:ext cx="764317" cy="78419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Java (programming language) - Wikipedia">
              <a:extLst>
                <a:ext uri="{FF2B5EF4-FFF2-40B4-BE49-F238E27FC236}">
                  <a16:creationId xmlns:a16="http://schemas.microsoft.com/office/drawing/2014/main" id="{86CAEBE9-51BC-F0B1-B520-E857F3617D64}"/>
                </a:ext>
              </a:extLst>
            </p:cNvPr>
            <p:cNvPicPr>
              <a:picLocks noChangeAspect="1" noChangeArrowheads="1"/>
            </p:cNvPicPr>
            <p:nvPr/>
          </p:nvPicPr>
          <p:blipFill rotWithShape="1">
            <a:blip r:embed="rId5">
              <a:biLevel thresh="25000"/>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rcRect b="29003"/>
            <a:stretch/>
          </p:blipFill>
          <p:spPr bwMode="auto">
            <a:xfrm>
              <a:off x="9190651" y="3208961"/>
              <a:ext cx="648846" cy="844673"/>
            </a:xfrm>
            <a:prstGeom prst="rect">
              <a:avLst/>
            </a:prstGeom>
            <a:noFill/>
            <a:extLst>
              <a:ext uri="{909E8E84-426E-40DD-AFC4-6F175D3DCCD1}">
                <a14:hiddenFill xmlns:a14="http://schemas.microsoft.com/office/drawing/2010/main">
                  <a:solidFill>
                    <a:srgbClr val="FFFFFF"/>
                  </a:solidFill>
                </a14:hiddenFill>
              </a:ext>
            </a:extLst>
          </p:spPr>
        </p:pic>
      </p:grpSp>
      <p:sp>
        <p:nvSpPr>
          <p:cNvPr id="10" name="TextBox 9">
            <a:extLst>
              <a:ext uri="{FF2B5EF4-FFF2-40B4-BE49-F238E27FC236}">
                <a16:creationId xmlns:a16="http://schemas.microsoft.com/office/drawing/2014/main" id="{F0C191C0-A050-6885-100C-11D86662452C}"/>
              </a:ext>
            </a:extLst>
          </p:cNvPr>
          <p:cNvSpPr txBox="1"/>
          <p:nvPr/>
        </p:nvSpPr>
        <p:spPr>
          <a:xfrm>
            <a:off x="1796803" y="2823723"/>
            <a:ext cx="5638800" cy="1200329"/>
          </a:xfrm>
          <a:prstGeom prst="rect">
            <a:avLst/>
          </a:prstGeom>
          <a:noFill/>
        </p:spPr>
        <p:txBody>
          <a:bodyPr wrap="square" rtlCol="0">
            <a:spAutoFit/>
          </a:bodyPr>
          <a:lstStyle/>
          <a:p>
            <a:pPr algn="ctr" rtl="1"/>
            <a:r>
              <a:rPr lang="fa-IR" sz="1800">
                <a:solidFill>
                  <a:schemeClr val="accent4"/>
                </a:solidFill>
                <a:cs typeface="B Zar" panose="00000400000000000000" pitchFamily="2" charset="-78"/>
              </a:rPr>
              <a:t>آشنایی با </a:t>
            </a:r>
            <a:r>
              <a:rPr lang="en-US" sz="1800">
                <a:solidFill>
                  <a:schemeClr val="accent4"/>
                </a:solidFill>
                <a:cs typeface="B Zar" panose="00000400000000000000" pitchFamily="2" charset="-78"/>
              </a:rPr>
              <a:t>Object Composition</a:t>
            </a:r>
          </a:p>
          <a:p>
            <a:pPr algn="ctr" rtl="1"/>
            <a:r>
              <a:rPr lang="fa-IR" sz="1800">
                <a:solidFill>
                  <a:schemeClr val="accent4"/>
                </a:solidFill>
                <a:cs typeface="B Zar" panose="00000400000000000000" pitchFamily="2" charset="-78"/>
              </a:rPr>
              <a:t>رشته ها در </a:t>
            </a:r>
            <a:r>
              <a:rPr lang="en-US" sz="1800">
                <a:solidFill>
                  <a:schemeClr val="accent4"/>
                </a:solidFill>
                <a:cs typeface="B Zar" panose="00000400000000000000" pitchFamily="2" charset="-78"/>
              </a:rPr>
              <a:t>Java</a:t>
            </a:r>
            <a:r>
              <a:rPr lang="fa-IR" sz="1800">
                <a:solidFill>
                  <a:schemeClr val="accent4"/>
                </a:solidFill>
                <a:cs typeface="B Zar" panose="00000400000000000000" pitchFamily="2" charset="-78"/>
              </a:rPr>
              <a:t> و برخی </a:t>
            </a:r>
            <a:r>
              <a:rPr lang="en-US" sz="1800">
                <a:solidFill>
                  <a:schemeClr val="accent4"/>
                </a:solidFill>
                <a:cs typeface="B Zar" panose="00000400000000000000" pitchFamily="2" charset="-78"/>
              </a:rPr>
              <a:t>method</a:t>
            </a:r>
            <a:r>
              <a:rPr lang="fa-IR" sz="1800">
                <a:solidFill>
                  <a:schemeClr val="accent4"/>
                </a:solidFill>
                <a:cs typeface="B Zar" panose="00000400000000000000" pitchFamily="2" charset="-78"/>
              </a:rPr>
              <a:t> های پرکاربرد</a:t>
            </a:r>
            <a:r>
              <a:rPr lang="en-US" sz="1800">
                <a:solidFill>
                  <a:schemeClr val="accent4"/>
                </a:solidFill>
                <a:cs typeface="B Zar" panose="00000400000000000000" pitchFamily="2" charset="-78"/>
              </a:rPr>
              <a:t> </a:t>
            </a:r>
            <a:r>
              <a:rPr lang="fa-IR" sz="1800">
                <a:solidFill>
                  <a:schemeClr val="accent4"/>
                </a:solidFill>
                <a:cs typeface="B Zar" panose="00000400000000000000" pitchFamily="2" charset="-78"/>
              </a:rPr>
              <a:t> آن</a:t>
            </a:r>
            <a:endParaRPr lang="en-US" sz="1800">
              <a:solidFill>
                <a:schemeClr val="accent4"/>
              </a:solidFill>
              <a:cs typeface="B Zar" panose="00000400000000000000" pitchFamily="2" charset="-78"/>
            </a:endParaRPr>
          </a:p>
          <a:p>
            <a:pPr algn="ctr" rtl="1"/>
            <a:r>
              <a:rPr lang="fa-IR" sz="1800">
                <a:solidFill>
                  <a:schemeClr val="accent4"/>
                </a:solidFill>
                <a:cs typeface="B Zar" panose="00000400000000000000" pitchFamily="2" charset="-78"/>
              </a:rPr>
              <a:t>بررسی نحوه های ساختن رشته ها</a:t>
            </a:r>
            <a:endParaRPr lang="en-US" sz="1800">
              <a:solidFill>
                <a:schemeClr val="accent4"/>
              </a:solidFill>
              <a:cs typeface="B Zar" panose="00000400000000000000" pitchFamily="2" charset="-78"/>
            </a:endParaRPr>
          </a:p>
          <a:p>
            <a:pPr algn="ctr" rtl="1"/>
            <a:r>
              <a:rPr lang="fa-IR" sz="1800">
                <a:solidFill>
                  <a:schemeClr val="accent4"/>
                </a:solidFill>
                <a:cs typeface="B Zar" panose="00000400000000000000" pitchFamily="2" charset="-78"/>
              </a:rPr>
              <a:t>آشنایی با </a:t>
            </a:r>
            <a:r>
              <a:rPr lang="en-US" sz="1800">
                <a:solidFill>
                  <a:schemeClr val="accent4"/>
                </a:solidFill>
                <a:cs typeface="B Zar" panose="00000400000000000000" pitchFamily="2" charset="-78"/>
              </a:rPr>
              <a:t>Javadoc</a:t>
            </a:r>
            <a:r>
              <a:rPr lang="fa-IR" sz="1800">
                <a:solidFill>
                  <a:schemeClr val="accent4"/>
                </a:solidFill>
                <a:cs typeface="B Zar" panose="00000400000000000000" pitchFamily="2" charset="-78"/>
              </a:rPr>
              <a:t>  و مستند سازی کد</a:t>
            </a:r>
            <a:endParaRPr lang="en-GB" sz="1800">
              <a:solidFill>
                <a:schemeClr val="accent4"/>
              </a:solidFill>
              <a:cs typeface="B Zar" panose="00000400000000000000" pitchFamily="2" charset="-78"/>
            </a:endParaRPr>
          </a:p>
        </p:txBody>
      </p:sp>
    </p:spTree>
    <p:extLst>
      <p:ext uri="{BB962C8B-B14F-4D97-AF65-F5344CB8AC3E}">
        <p14:creationId xmlns:p14="http://schemas.microsoft.com/office/powerpoint/2010/main" val="2112081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32">
          <a:extLst>
            <a:ext uri="{FF2B5EF4-FFF2-40B4-BE49-F238E27FC236}">
              <a16:creationId xmlns:a16="http://schemas.microsoft.com/office/drawing/2014/main" id="{D791567E-196A-B06E-80BF-8C5E65AC1257}"/>
            </a:ext>
          </a:extLst>
        </p:cNvPr>
        <p:cNvGrpSpPr/>
        <p:nvPr/>
      </p:nvGrpSpPr>
      <p:grpSpPr>
        <a:xfrm>
          <a:off x="0" y="0"/>
          <a:ext cx="0" cy="0"/>
          <a:chOff x="0" y="0"/>
          <a:chExt cx="0" cy="0"/>
        </a:xfrm>
      </p:grpSpPr>
      <p:sp>
        <p:nvSpPr>
          <p:cNvPr id="1735" name="Google Shape;1735;p43">
            <a:extLst>
              <a:ext uri="{FF2B5EF4-FFF2-40B4-BE49-F238E27FC236}">
                <a16:creationId xmlns:a16="http://schemas.microsoft.com/office/drawing/2014/main" id="{62376C08-F051-B436-AC14-BFCF63E832A7}"/>
              </a:ext>
            </a:extLst>
          </p:cNvPr>
          <p:cNvSpPr txBox="1">
            <a:spLocks noGrp="1"/>
          </p:cNvSpPr>
          <p:nvPr>
            <p:ph type="title"/>
          </p:nvPr>
        </p:nvSpPr>
        <p:spPr>
          <a:xfrm>
            <a:off x="1046774" y="189300"/>
            <a:ext cx="7322525" cy="5727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sz="2800">
                <a:solidFill>
                  <a:srgbClr val="C39113"/>
                </a:solidFill>
                <a:latin typeface="Gill Sans MT" panose="020B0502020104020203" pitchFamily="34" charset="0"/>
                <a:cs typeface="B Roya" panose="00000400000000000000" pitchFamily="2" charset="-78"/>
              </a:rPr>
              <a:t>مقایسه دو رشته با عملگر ==</a:t>
            </a:r>
            <a:endParaRPr sz="2800">
              <a:solidFill>
                <a:srgbClr val="C39113"/>
              </a:solidFill>
              <a:latin typeface="Gill Sans MT" panose="020B0502020104020203" pitchFamily="34" charset="0"/>
              <a:cs typeface="B Roya" panose="00000400000000000000" pitchFamily="2" charset="-78"/>
            </a:endParaRPr>
          </a:p>
        </p:txBody>
      </p:sp>
      <p:sp>
        <p:nvSpPr>
          <p:cNvPr id="3" name="TextBox 2">
            <a:extLst>
              <a:ext uri="{FF2B5EF4-FFF2-40B4-BE49-F238E27FC236}">
                <a16:creationId xmlns:a16="http://schemas.microsoft.com/office/drawing/2014/main" id="{1AE18A3F-6FB9-9608-1BB4-8011E2B772B0}"/>
              </a:ext>
            </a:extLst>
          </p:cNvPr>
          <p:cNvSpPr txBox="1"/>
          <p:nvPr/>
        </p:nvSpPr>
        <p:spPr>
          <a:xfrm>
            <a:off x="357521" y="1054100"/>
            <a:ext cx="8011778" cy="1015663"/>
          </a:xfrm>
          <a:prstGeom prst="rect">
            <a:avLst/>
          </a:prstGeom>
          <a:noFill/>
        </p:spPr>
        <p:txBody>
          <a:bodyPr wrap="square" rtlCol="0">
            <a:spAutoFit/>
          </a:bodyPr>
          <a:lstStyle/>
          <a:p>
            <a:pPr algn="r" rtl="1"/>
            <a:r>
              <a:rPr lang="fa-IR" sz="2000" b="0" i="0">
                <a:solidFill>
                  <a:srgbClr val="000000"/>
                </a:solidFill>
                <a:effectLst/>
                <a:latin typeface="Gill Sans MT" panose="020B0502020104020203" pitchFamily="34" charset="0"/>
                <a:cs typeface="B Nazanin" panose="00000400000000000000" pitchFamily="2" charset="-78"/>
              </a:rPr>
              <a:t>نکته ای که باید به آن دقت کرد این است که در زبان جاوا استفاده از عملگر == برای مقایسه دو </a:t>
            </a:r>
            <a:r>
              <a:rPr lang="en-US" sz="2000" b="0" i="0">
                <a:solidFill>
                  <a:srgbClr val="000000"/>
                </a:solidFill>
                <a:effectLst/>
                <a:latin typeface="Gill Sans MT" panose="020B0502020104020203" pitchFamily="34" charset="0"/>
                <a:cs typeface="B Nazanin" panose="00000400000000000000" pitchFamily="2" charset="-78"/>
              </a:rPr>
              <a:t>object</a:t>
            </a:r>
            <a:r>
              <a:rPr lang="fa-IR" sz="2000">
                <a:latin typeface="Gill Sans MT" panose="020B0502020104020203" pitchFamily="34" charset="0"/>
                <a:cs typeface="B Nazanin" panose="00000400000000000000" pitchFamily="2" charset="-78"/>
              </a:rPr>
              <a:t>،</a:t>
            </a:r>
            <a:r>
              <a:rPr lang="fa-IR" sz="2000" b="0" i="0">
                <a:solidFill>
                  <a:srgbClr val="000000"/>
                </a:solidFill>
                <a:effectLst/>
                <a:latin typeface="Gill Sans MT" panose="020B0502020104020203" pitchFamily="34" charset="0"/>
                <a:cs typeface="B Nazanin" panose="00000400000000000000" pitchFamily="2" charset="-78"/>
              </a:rPr>
              <a:t> صرفا محل دو شیء در حافظه را مقایسه می کند.  </a:t>
            </a:r>
          </a:p>
          <a:p>
            <a:pPr algn="r" rtl="1"/>
            <a:endParaRPr lang="fa-IR" sz="2000">
              <a:latin typeface="Gill Sans MT" panose="020B0502020104020203" pitchFamily="34" charset="0"/>
              <a:cs typeface="B Nazanin" panose="00000400000000000000" pitchFamily="2" charset="-78"/>
            </a:endParaRPr>
          </a:p>
        </p:txBody>
      </p:sp>
    </p:spTree>
    <p:extLst>
      <p:ext uri="{BB962C8B-B14F-4D97-AF65-F5344CB8AC3E}">
        <p14:creationId xmlns:p14="http://schemas.microsoft.com/office/powerpoint/2010/main" val="3753972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32">
          <a:extLst>
            <a:ext uri="{FF2B5EF4-FFF2-40B4-BE49-F238E27FC236}">
              <a16:creationId xmlns:a16="http://schemas.microsoft.com/office/drawing/2014/main" id="{4A9B6A35-F129-DA3C-BA2D-A8A26794C382}"/>
            </a:ext>
          </a:extLst>
        </p:cNvPr>
        <p:cNvGrpSpPr/>
        <p:nvPr/>
      </p:nvGrpSpPr>
      <p:grpSpPr>
        <a:xfrm>
          <a:off x="0" y="0"/>
          <a:ext cx="0" cy="0"/>
          <a:chOff x="0" y="0"/>
          <a:chExt cx="0" cy="0"/>
        </a:xfrm>
      </p:grpSpPr>
      <p:sp>
        <p:nvSpPr>
          <p:cNvPr id="1735" name="Google Shape;1735;p43">
            <a:extLst>
              <a:ext uri="{FF2B5EF4-FFF2-40B4-BE49-F238E27FC236}">
                <a16:creationId xmlns:a16="http://schemas.microsoft.com/office/drawing/2014/main" id="{C9BAF382-CF02-B5FF-4FE6-DDAB71BAD555}"/>
              </a:ext>
            </a:extLst>
          </p:cNvPr>
          <p:cNvSpPr txBox="1">
            <a:spLocks noGrp="1"/>
          </p:cNvSpPr>
          <p:nvPr>
            <p:ph type="title"/>
          </p:nvPr>
        </p:nvSpPr>
        <p:spPr>
          <a:xfrm>
            <a:off x="1046774" y="189300"/>
            <a:ext cx="7322525" cy="5727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sz="2800">
                <a:solidFill>
                  <a:srgbClr val="C39113"/>
                </a:solidFill>
                <a:latin typeface="Gill Sans MT" panose="020B0502020104020203" pitchFamily="34" charset="0"/>
                <a:cs typeface="B Roya" panose="00000400000000000000" pitchFamily="2" charset="-78"/>
              </a:rPr>
              <a:t>مقایسه دو رشته با عملگر ==</a:t>
            </a:r>
            <a:endParaRPr sz="2800">
              <a:solidFill>
                <a:srgbClr val="C39113"/>
              </a:solidFill>
              <a:latin typeface="Gill Sans MT" panose="020B0502020104020203" pitchFamily="34" charset="0"/>
              <a:cs typeface="B Roya" panose="00000400000000000000" pitchFamily="2" charset="-78"/>
            </a:endParaRPr>
          </a:p>
        </p:txBody>
      </p:sp>
      <p:sp>
        <p:nvSpPr>
          <p:cNvPr id="3" name="TextBox 2">
            <a:extLst>
              <a:ext uri="{FF2B5EF4-FFF2-40B4-BE49-F238E27FC236}">
                <a16:creationId xmlns:a16="http://schemas.microsoft.com/office/drawing/2014/main" id="{D45F0373-A1F7-C3DD-93A2-1E937E03160D}"/>
              </a:ext>
            </a:extLst>
          </p:cNvPr>
          <p:cNvSpPr txBox="1"/>
          <p:nvPr/>
        </p:nvSpPr>
        <p:spPr>
          <a:xfrm>
            <a:off x="357521" y="952500"/>
            <a:ext cx="8011778" cy="1015663"/>
          </a:xfrm>
          <a:prstGeom prst="rect">
            <a:avLst/>
          </a:prstGeom>
          <a:noFill/>
        </p:spPr>
        <p:txBody>
          <a:bodyPr wrap="square" rtlCol="0">
            <a:spAutoFit/>
          </a:bodyPr>
          <a:lstStyle/>
          <a:p>
            <a:pPr algn="r" rtl="1"/>
            <a:r>
              <a:rPr lang="fa-IR" sz="2000">
                <a:latin typeface="Gill Sans MT" panose="020B0502020104020203" pitchFamily="34" charset="0"/>
                <a:cs typeface="B Nazanin" panose="00000400000000000000" pitchFamily="2" charset="-78"/>
              </a:rPr>
              <a:t>با توجه به کاربرد </a:t>
            </a:r>
            <a:r>
              <a:rPr lang="en-US" sz="2000">
                <a:latin typeface="Gill Sans MT" panose="020B0502020104020203" pitchFamily="34" charset="0"/>
                <a:cs typeface="B Nazanin" panose="00000400000000000000" pitchFamily="2" charset="-78"/>
              </a:rPr>
              <a:t>String Constant Pool</a:t>
            </a:r>
            <a:r>
              <a:rPr lang="fa-IR" sz="2000">
                <a:latin typeface="Gill Sans MT" panose="020B0502020104020203" pitchFamily="34" charset="0"/>
                <a:cs typeface="B Nazanin" panose="00000400000000000000" pitchFamily="2" charset="-78"/>
              </a:rPr>
              <a:t> و اینکه </a:t>
            </a:r>
            <a:r>
              <a:rPr lang="en-US" sz="2000">
                <a:latin typeface="Gill Sans MT" panose="020B0502020104020203" pitchFamily="34" charset="0"/>
                <a:cs typeface="B Nazanin" panose="00000400000000000000" pitchFamily="2" charset="-78"/>
              </a:rPr>
              <a:t>String</a:t>
            </a:r>
            <a:r>
              <a:rPr lang="fa-IR" sz="2000">
                <a:latin typeface="Gill Sans MT" panose="020B0502020104020203" pitchFamily="34" charset="0"/>
                <a:cs typeface="B Nazanin" panose="00000400000000000000" pitchFamily="2" charset="-78"/>
              </a:rPr>
              <a:t> ها نیز در جاوا اساساً </a:t>
            </a:r>
            <a:r>
              <a:rPr lang="en-US" sz="2000">
                <a:latin typeface="Gill Sans MT" panose="020B0502020104020203" pitchFamily="34" charset="0"/>
                <a:cs typeface="B Nazanin" panose="00000400000000000000" pitchFamily="2" charset="-78"/>
              </a:rPr>
              <a:t>object</a:t>
            </a:r>
            <a:r>
              <a:rPr lang="fa-IR" sz="2000">
                <a:latin typeface="Gill Sans MT" panose="020B0502020104020203" pitchFamily="34" charset="0"/>
                <a:cs typeface="B Nazanin" panose="00000400000000000000" pitchFamily="2" charset="-78"/>
              </a:rPr>
              <a:t> هستند  خروجی قطعه کد های زیر را حدس زده و حدس خود را از طریق اجرای آن ها در </a:t>
            </a:r>
            <a:r>
              <a:rPr lang="en-US" sz="2000">
                <a:latin typeface="Gill Sans MT" panose="020B0502020104020203" pitchFamily="34" charset="0"/>
                <a:cs typeface="B Nazanin" panose="00000400000000000000" pitchFamily="2" charset="-78"/>
              </a:rPr>
              <a:t>IDE</a:t>
            </a:r>
            <a:r>
              <a:rPr lang="fa-IR" sz="2000">
                <a:latin typeface="Gill Sans MT" panose="020B0502020104020203" pitchFamily="34" charset="0"/>
                <a:cs typeface="B Nazanin" panose="00000400000000000000" pitchFamily="2" charset="-78"/>
              </a:rPr>
              <a:t> بیازمایید.</a:t>
            </a:r>
            <a:endParaRPr lang="en-GB" sz="2000">
              <a:latin typeface="Gill Sans MT" panose="020B0502020104020203" pitchFamily="34" charset="0"/>
              <a:cs typeface="B Nazanin" panose="00000400000000000000" pitchFamily="2" charset="-78"/>
            </a:endParaRPr>
          </a:p>
          <a:p>
            <a:pPr algn="r" rtl="1"/>
            <a:endParaRPr lang="fa-IR" sz="2000">
              <a:latin typeface="Gill Sans MT" panose="020B0502020104020203" pitchFamily="34" charset="0"/>
              <a:cs typeface="B Nazanin" panose="00000400000000000000" pitchFamily="2" charset="-78"/>
            </a:endParaRPr>
          </a:p>
        </p:txBody>
      </p:sp>
      <p:sp>
        <p:nvSpPr>
          <p:cNvPr id="5" name="Rectangle 1">
            <a:extLst>
              <a:ext uri="{FF2B5EF4-FFF2-40B4-BE49-F238E27FC236}">
                <a16:creationId xmlns:a16="http://schemas.microsoft.com/office/drawing/2014/main" id="{869BF896-7312-0360-A611-39D15AB5335B}"/>
              </a:ext>
            </a:extLst>
          </p:cNvPr>
          <p:cNvSpPr>
            <a:spLocks noChangeArrowheads="1"/>
          </p:cNvSpPr>
          <p:nvPr/>
        </p:nvSpPr>
        <p:spPr bwMode="auto">
          <a:xfrm>
            <a:off x="4572000" y="2897699"/>
            <a:ext cx="3797299" cy="1061829"/>
          </a:xfrm>
          <a:prstGeom prst="rect">
            <a:avLst/>
          </a:prstGeom>
          <a:solidFill>
            <a:srgbClr val="26323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a:ln>
                  <a:noFill/>
                </a:ln>
                <a:solidFill>
                  <a:srgbClr val="C792EA"/>
                </a:solidFill>
                <a:effectLst/>
                <a:latin typeface="JetBrains Mono"/>
              </a:rPr>
              <a:t>public class </a:t>
            </a:r>
            <a:r>
              <a:rPr kumimoji="0" lang="en-US" altLang="en-US" sz="900" b="0" i="0" u="none" strike="noStrike" cap="none" normalizeH="0" baseline="0">
                <a:ln>
                  <a:noFill/>
                </a:ln>
                <a:solidFill>
                  <a:srgbClr val="FFCB6B"/>
                </a:solidFill>
                <a:effectLst/>
                <a:latin typeface="JetBrains Mono"/>
              </a:rPr>
              <a:t>Main </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1" u="none" strike="noStrike" cap="none" normalizeH="0" baseline="0">
                <a:ln>
                  <a:noFill/>
                </a:ln>
                <a:solidFill>
                  <a:srgbClr val="C792EA"/>
                </a:solidFill>
                <a:effectLst/>
                <a:latin typeface="JetBrains Mono"/>
              </a:rPr>
              <a:t>public static void </a:t>
            </a:r>
            <a:r>
              <a:rPr kumimoji="0" lang="en-US" altLang="en-US" sz="900" b="0" i="0" u="none" strike="noStrike" cap="none" normalizeH="0" baseline="0">
                <a:ln>
                  <a:noFill/>
                </a:ln>
                <a:solidFill>
                  <a:srgbClr val="82AAFF"/>
                </a:solidFill>
                <a:effectLst/>
                <a:latin typeface="JetBrains Mono"/>
              </a:rPr>
              <a:t>main</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FFCB6B"/>
                </a:solidFill>
                <a:effectLst/>
                <a:latin typeface="JetBrains Mono"/>
              </a:rPr>
              <a:t>String</a:t>
            </a: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78C6C"/>
                </a:solidFill>
                <a:effectLst/>
                <a:latin typeface="JetBrains Mono"/>
              </a:rPr>
              <a:t>args</a:t>
            </a:r>
            <a:r>
              <a:rPr kumimoji="0" lang="en-US" altLang="en-US" sz="900" b="0" i="0" u="none" strike="noStrike" cap="none" normalizeH="0" baseline="0">
                <a:ln>
                  <a:noFill/>
                </a:ln>
                <a:solidFill>
                  <a:srgbClr val="89DDFF"/>
                </a:solidFill>
                <a:effectLst/>
                <a:latin typeface="JetBrains Mono"/>
              </a:rPr>
              <a:t>) {</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FCB6B"/>
                </a:solidFill>
                <a:effectLst/>
                <a:latin typeface="JetBrains Mono"/>
              </a:rPr>
              <a:t>String </a:t>
            </a:r>
            <a:r>
              <a:rPr kumimoji="0" lang="en-US" altLang="en-US" sz="900" b="0" i="0" u="none" strike="noStrike" cap="none" normalizeH="0" baseline="0">
                <a:ln>
                  <a:noFill/>
                </a:ln>
                <a:solidFill>
                  <a:srgbClr val="EEFFE3"/>
                </a:solidFill>
                <a:effectLst/>
                <a:latin typeface="JetBrains Mono"/>
              </a:rPr>
              <a:t>str1 </a:t>
            </a:r>
            <a:r>
              <a:rPr kumimoji="0" lang="en-US" altLang="en-US" sz="900" b="0" i="0" u="none" strike="noStrike" cap="none" normalizeH="0" baseline="0">
                <a:ln>
                  <a:noFill/>
                </a:ln>
                <a:solidFill>
                  <a:srgbClr val="89DDFF"/>
                </a:solidFill>
                <a:effectLst/>
                <a:latin typeface="JetBrains Mono"/>
              </a:rPr>
              <a:t>= </a:t>
            </a:r>
            <a:r>
              <a:rPr kumimoji="0" lang="en-US" altLang="en-US" sz="900" b="0" i="1" u="none" strike="noStrike" cap="none" normalizeH="0" baseline="0">
                <a:ln>
                  <a:noFill/>
                </a:ln>
                <a:solidFill>
                  <a:srgbClr val="C792EA"/>
                </a:solidFill>
                <a:effectLst/>
                <a:latin typeface="JetBrains Mono"/>
              </a:rPr>
              <a:t>new </a:t>
            </a:r>
            <a:r>
              <a:rPr kumimoji="0" lang="en-US" altLang="en-US" sz="900" b="0" i="0" u="none" strike="noStrike" cap="none" normalizeH="0" baseline="0">
                <a:ln>
                  <a:noFill/>
                </a:ln>
                <a:solidFill>
                  <a:srgbClr val="82AAFF"/>
                </a:solidFill>
                <a:effectLst/>
                <a:latin typeface="JetBrains Mono"/>
              </a:rPr>
              <a:t>String</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C3E88D"/>
                </a:solidFill>
                <a:effectLst/>
                <a:latin typeface="JetBrains Mono"/>
              </a:rPr>
              <a:t>"Hello, World"</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FCB6B"/>
                </a:solidFill>
                <a:effectLst/>
                <a:latin typeface="JetBrains Mono"/>
              </a:rPr>
              <a:t>String </a:t>
            </a:r>
            <a:r>
              <a:rPr kumimoji="0" lang="en-US" altLang="en-US" sz="900" b="0" i="0" u="none" strike="noStrike" cap="none" normalizeH="0" baseline="0">
                <a:ln>
                  <a:noFill/>
                </a:ln>
                <a:solidFill>
                  <a:srgbClr val="EEFFE3"/>
                </a:solidFill>
                <a:effectLst/>
                <a:latin typeface="JetBrains Mono"/>
              </a:rPr>
              <a:t>str2 </a:t>
            </a:r>
            <a:r>
              <a:rPr kumimoji="0" lang="en-US" altLang="en-US" sz="900" b="0" i="0" u="none" strike="noStrike" cap="none" normalizeH="0" baseline="0">
                <a:ln>
                  <a:noFill/>
                </a:ln>
                <a:solidFill>
                  <a:srgbClr val="89DDFF"/>
                </a:solidFill>
                <a:effectLst/>
                <a:latin typeface="JetBrains Mono"/>
              </a:rPr>
              <a:t>= </a:t>
            </a:r>
            <a:r>
              <a:rPr kumimoji="0" lang="en-US" altLang="en-US" sz="900" b="0" i="1" u="none" strike="noStrike" cap="none" normalizeH="0" baseline="0">
                <a:ln>
                  <a:noFill/>
                </a:ln>
                <a:solidFill>
                  <a:srgbClr val="C792EA"/>
                </a:solidFill>
                <a:effectLst/>
                <a:latin typeface="JetBrains Mono"/>
              </a:rPr>
              <a:t>new </a:t>
            </a:r>
            <a:r>
              <a:rPr kumimoji="0" lang="en-US" altLang="en-US" sz="900" b="0" i="0" u="none" strike="noStrike" cap="none" normalizeH="0" baseline="0">
                <a:ln>
                  <a:noFill/>
                </a:ln>
                <a:solidFill>
                  <a:srgbClr val="82AAFF"/>
                </a:solidFill>
                <a:effectLst/>
                <a:latin typeface="JetBrains Mono"/>
              </a:rPr>
              <a:t>String</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C3E88D"/>
                </a:solidFill>
                <a:effectLst/>
                <a:latin typeface="JetBrains Mono"/>
              </a:rPr>
              <a:t>"Hello, World"</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FCB6B"/>
                </a:solidFill>
                <a:effectLst/>
                <a:latin typeface="JetBrains Mono"/>
              </a:rPr>
              <a:t>System</a:t>
            </a:r>
            <a:r>
              <a:rPr kumimoji="0" lang="en-US" altLang="en-US" sz="900" b="0" i="0" u="none" strike="noStrike" cap="none" normalizeH="0" baseline="0">
                <a:ln>
                  <a:noFill/>
                </a:ln>
                <a:solidFill>
                  <a:srgbClr val="89DDFF"/>
                </a:solidFill>
                <a:effectLst/>
                <a:latin typeface="JetBrains Mono"/>
              </a:rPr>
              <a:t>.</a:t>
            </a:r>
            <a:r>
              <a:rPr kumimoji="0" lang="en-US" altLang="en-US" sz="900" b="1" i="1" u="none" strike="noStrike" cap="none" normalizeH="0" baseline="0">
                <a:ln>
                  <a:noFill/>
                </a:ln>
                <a:solidFill>
                  <a:srgbClr val="EEFFFF"/>
                </a:solidFill>
                <a:effectLst/>
                <a:latin typeface="JetBrains Mono"/>
              </a:rPr>
              <a:t>out</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82AAFF"/>
                </a:solidFill>
                <a:effectLst/>
                <a:latin typeface="JetBrains Mono"/>
              </a:rPr>
              <a:t>println</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EEFFE3"/>
                </a:solidFill>
                <a:effectLst/>
                <a:latin typeface="JetBrains Mono"/>
              </a:rPr>
              <a:t>str1 </a:t>
            </a: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EEFFE3"/>
                </a:solidFill>
                <a:effectLst/>
                <a:latin typeface="JetBrains Mono"/>
              </a:rPr>
              <a:t>str2</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endParaRPr kumimoji="0" lang="en-US" altLang="en-US" sz="1600" b="0" i="0" u="none" strike="noStrike" cap="none" normalizeH="0" baseline="0">
              <a:ln>
                <a:noFill/>
              </a:ln>
              <a:solidFill>
                <a:schemeClr val="tx1"/>
              </a:solidFill>
              <a:effectLst/>
              <a:latin typeface="Arial" panose="020B0604020202020204" pitchFamily="34" charset="0"/>
            </a:endParaRPr>
          </a:p>
        </p:txBody>
      </p:sp>
      <p:sp>
        <p:nvSpPr>
          <p:cNvPr id="6" name="Rectangle 2">
            <a:extLst>
              <a:ext uri="{FF2B5EF4-FFF2-40B4-BE49-F238E27FC236}">
                <a16:creationId xmlns:a16="http://schemas.microsoft.com/office/drawing/2014/main" id="{05CEB9D3-3FE7-6DDB-EAAA-CD4D8D12A4DF}"/>
              </a:ext>
            </a:extLst>
          </p:cNvPr>
          <p:cNvSpPr>
            <a:spLocks noChangeArrowheads="1"/>
          </p:cNvSpPr>
          <p:nvPr/>
        </p:nvSpPr>
        <p:spPr bwMode="auto">
          <a:xfrm>
            <a:off x="685801" y="3497863"/>
            <a:ext cx="3698822" cy="1061829"/>
          </a:xfrm>
          <a:prstGeom prst="rect">
            <a:avLst/>
          </a:prstGeom>
          <a:solidFill>
            <a:srgbClr val="26323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a:ln>
                  <a:noFill/>
                </a:ln>
                <a:solidFill>
                  <a:srgbClr val="C792EA"/>
                </a:solidFill>
                <a:effectLst/>
                <a:latin typeface="JetBrains Mono"/>
              </a:rPr>
              <a:t>public class </a:t>
            </a:r>
            <a:r>
              <a:rPr kumimoji="0" lang="en-US" altLang="en-US" sz="900" b="0" i="0" u="none" strike="noStrike" cap="none" normalizeH="0" baseline="0">
                <a:ln>
                  <a:noFill/>
                </a:ln>
                <a:solidFill>
                  <a:srgbClr val="FFCB6B"/>
                </a:solidFill>
                <a:effectLst/>
                <a:latin typeface="JetBrains Mono"/>
              </a:rPr>
              <a:t>Main </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1" u="none" strike="noStrike" cap="none" normalizeH="0" baseline="0">
                <a:ln>
                  <a:noFill/>
                </a:ln>
                <a:solidFill>
                  <a:srgbClr val="C792EA"/>
                </a:solidFill>
                <a:effectLst/>
                <a:latin typeface="JetBrains Mono"/>
              </a:rPr>
              <a:t>public static void </a:t>
            </a:r>
            <a:r>
              <a:rPr kumimoji="0" lang="en-US" altLang="en-US" sz="900" b="0" i="0" u="none" strike="noStrike" cap="none" normalizeH="0" baseline="0">
                <a:ln>
                  <a:noFill/>
                </a:ln>
                <a:solidFill>
                  <a:srgbClr val="82AAFF"/>
                </a:solidFill>
                <a:effectLst/>
                <a:latin typeface="JetBrains Mono"/>
              </a:rPr>
              <a:t>main</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FFCB6B"/>
                </a:solidFill>
                <a:effectLst/>
                <a:latin typeface="JetBrains Mono"/>
              </a:rPr>
              <a:t>String</a:t>
            </a: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78C6C"/>
                </a:solidFill>
                <a:effectLst/>
                <a:latin typeface="JetBrains Mono"/>
              </a:rPr>
              <a:t>args</a:t>
            </a:r>
            <a:r>
              <a:rPr kumimoji="0" lang="en-US" altLang="en-US" sz="900" b="0" i="0" u="none" strike="noStrike" cap="none" normalizeH="0" baseline="0">
                <a:ln>
                  <a:noFill/>
                </a:ln>
                <a:solidFill>
                  <a:srgbClr val="89DDFF"/>
                </a:solidFill>
                <a:effectLst/>
                <a:latin typeface="JetBrains Mono"/>
              </a:rPr>
              <a:t>) {</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FCB6B"/>
                </a:solidFill>
                <a:effectLst/>
                <a:latin typeface="JetBrains Mono"/>
              </a:rPr>
              <a:t>String </a:t>
            </a:r>
            <a:r>
              <a:rPr kumimoji="0" lang="en-US" altLang="en-US" sz="900" b="0" i="0" u="none" strike="noStrike" cap="none" normalizeH="0" baseline="0">
                <a:ln>
                  <a:noFill/>
                </a:ln>
                <a:solidFill>
                  <a:srgbClr val="EEFFE3"/>
                </a:solidFill>
                <a:effectLst/>
                <a:latin typeface="JetBrains Mono"/>
              </a:rPr>
              <a:t>str1 </a:t>
            </a: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C3E88D"/>
                </a:solidFill>
                <a:effectLst/>
                <a:latin typeface="JetBrains Mono"/>
              </a:rPr>
              <a:t>"Hello, World"</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FCB6B"/>
                </a:solidFill>
                <a:effectLst/>
                <a:latin typeface="JetBrains Mono"/>
              </a:rPr>
              <a:t>String </a:t>
            </a:r>
            <a:r>
              <a:rPr kumimoji="0" lang="en-US" altLang="en-US" sz="900" b="0" i="0" u="none" strike="noStrike" cap="none" normalizeH="0" baseline="0">
                <a:ln>
                  <a:noFill/>
                </a:ln>
                <a:solidFill>
                  <a:srgbClr val="EEFFE3"/>
                </a:solidFill>
                <a:effectLst/>
                <a:latin typeface="JetBrains Mono"/>
              </a:rPr>
              <a:t>str2 </a:t>
            </a:r>
            <a:r>
              <a:rPr kumimoji="0" lang="en-US" altLang="en-US" sz="900" b="0" i="0" u="none" strike="noStrike" cap="none" normalizeH="0" baseline="0">
                <a:ln>
                  <a:noFill/>
                </a:ln>
                <a:solidFill>
                  <a:srgbClr val="89DDFF"/>
                </a:solidFill>
                <a:effectLst/>
                <a:latin typeface="JetBrains Mono"/>
              </a:rPr>
              <a:t>= </a:t>
            </a:r>
            <a:r>
              <a:rPr kumimoji="0" lang="en-US" altLang="en-US" sz="900" b="0" i="1" u="none" strike="noStrike" cap="none" normalizeH="0" baseline="0">
                <a:ln>
                  <a:noFill/>
                </a:ln>
                <a:solidFill>
                  <a:srgbClr val="C792EA"/>
                </a:solidFill>
                <a:effectLst/>
                <a:latin typeface="JetBrains Mono"/>
              </a:rPr>
              <a:t>new </a:t>
            </a:r>
            <a:r>
              <a:rPr kumimoji="0" lang="en-US" altLang="en-US" sz="900" b="0" i="0" u="none" strike="noStrike" cap="none" normalizeH="0" baseline="0">
                <a:ln>
                  <a:noFill/>
                </a:ln>
                <a:solidFill>
                  <a:srgbClr val="82AAFF"/>
                </a:solidFill>
                <a:effectLst/>
                <a:latin typeface="JetBrains Mono"/>
              </a:rPr>
              <a:t>String</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C3E88D"/>
                </a:solidFill>
                <a:effectLst/>
                <a:latin typeface="JetBrains Mono"/>
              </a:rPr>
              <a:t>"Hello, World"</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FCB6B"/>
                </a:solidFill>
                <a:effectLst/>
                <a:latin typeface="JetBrains Mono"/>
              </a:rPr>
              <a:t>System</a:t>
            </a:r>
            <a:r>
              <a:rPr kumimoji="0" lang="en-US" altLang="en-US" sz="900" b="0" i="0" u="none" strike="noStrike" cap="none" normalizeH="0" baseline="0">
                <a:ln>
                  <a:noFill/>
                </a:ln>
                <a:solidFill>
                  <a:srgbClr val="89DDFF"/>
                </a:solidFill>
                <a:effectLst/>
                <a:latin typeface="JetBrains Mono"/>
              </a:rPr>
              <a:t>.</a:t>
            </a:r>
            <a:r>
              <a:rPr kumimoji="0" lang="en-US" altLang="en-US" sz="900" b="1" i="1" u="none" strike="noStrike" cap="none" normalizeH="0" baseline="0">
                <a:ln>
                  <a:noFill/>
                </a:ln>
                <a:solidFill>
                  <a:srgbClr val="EEFFFF"/>
                </a:solidFill>
                <a:effectLst/>
                <a:latin typeface="JetBrains Mono"/>
              </a:rPr>
              <a:t>out</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82AAFF"/>
                </a:solidFill>
                <a:effectLst/>
                <a:latin typeface="JetBrains Mono"/>
              </a:rPr>
              <a:t>println</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EEFFE3"/>
                </a:solidFill>
                <a:effectLst/>
                <a:latin typeface="JetBrains Mono"/>
              </a:rPr>
              <a:t>str1 </a:t>
            </a: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EEFFE3"/>
                </a:solidFill>
                <a:effectLst/>
                <a:latin typeface="JetBrains Mono"/>
              </a:rPr>
              <a:t>str2</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a:t>
            </a:r>
            <a:endParaRPr kumimoji="0" lang="en-US" altLang="en-US" sz="1600" b="0" i="0" u="none" strike="noStrike" cap="none" normalizeH="0" baseline="0">
              <a:ln>
                <a:noFill/>
              </a:ln>
              <a:solidFill>
                <a:schemeClr val="tx1"/>
              </a:solidFill>
              <a:effectLst/>
              <a:latin typeface="Arial" panose="020B0604020202020204" pitchFamily="34" charset="0"/>
            </a:endParaRPr>
          </a:p>
        </p:txBody>
      </p:sp>
      <p:sp>
        <p:nvSpPr>
          <p:cNvPr id="7" name="Rectangle 3">
            <a:extLst>
              <a:ext uri="{FF2B5EF4-FFF2-40B4-BE49-F238E27FC236}">
                <a16:creationId xmlns:a16="http://schemas.microsoft.com/office/drawing/2014/main" id="{86EED7C4-7528-4A54-93AB-DAACB9EC9FC8}"/>
              </a:ext>
            </a:extLst>
          </p:cNvPr>
          <p:cNvSpPr>
            <a:spLocks noChangeArrowheads="1"/>
          </p:cNvSpPr>
          <p:nvPr/>
        </p:nvSpPr>
        <p:spPr bwMode="auto">
          <a:xfrm>
            <a:off x="685801" y="2022020"/>
            <a:ext cx="3698822" cy="1061829"/>
          </a:xfrm>
          <a:prstGeom prst="rect">
            <a:avLst/>
          </a:prstGeom>
          <a:solidFill>
            <a:srgbClr val="26323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a:ln>
                  <a:noFill/>
                </a:ln>
                <a:solidFill>
                  <a:srgbClr val="C792EA"/>
                </a:solidFill>
                <a:effectLst/>
                <a:latin typeface="JetBrains Mono"/>
              </a:rPr>
              <a:t>public class </a:t>
            </a:r>
            <a:r>
              <a:rPr kumimoji="0" lang="en-US" altLang="en-US" sz="900" b="0" i="0" u="none" strike="noStrike" cap="none" normalizeH="0" baseline="0">
                <a:ln>
                  <a:noFill/>
                </a:ln>
                <a:solidFill>
                  <a:srgbClr val="FFCB6B"/>
                </a:solidFill>
                <a:effectLst/>
                <a:latin typeface="JetBrains Mono"/>
              </a:rPr>
              <a:t>Main </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1" u="none" strike="noStrike" cap="none" normalizeH="0" baseline="0">
                <a:ln>
                  <a:noFill/>
                </a:ln>
                <a:solidFill>
                  <a:srgbClr val="C792EA"/>
                </a:solidFill>
                <a:effectLst/>
                <a:latin typeface="JetBrains Mono"/>
              </a:rPr>
              <a:t>public static void </a:t>
            </a:r>
            <a:r>
              <a:rPr kumimoji="0" lang="en-US" altLang="en-US" sz="900" b="0" i="0" u="none" strike="noStrike" cap="none" normalizeH="0" baseline="0">
                <a:ln>
                  <a:noFill/>
                </a:ln>
                <a:solidFill>
                  <a:srgbClr val="82AAFF"/>
                </a:solidFill>
                <a:effectLst/>
                <a:latin typeface="JetBrains Mono"/>
              </a:rPr>
              <a:t>main</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FFCB6B"/>
                </a:solidFill>
                <a:effectLst/>
                <a:latin typeface="JetBrains Mono"/>
              </a:rPr>
              <a:t>String</a:t>
            </a: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78C6C"/>
                </a:solidFill>
                <a:effectLst/>
                <a:latin typeface="JetBrains Mono"/>
              </a:rPr>
              <a:t>args</a:t>
            </a:r>
            <a:r>
              <a:rPr kumimoji="0" lang="en-US" altLang="en-US" sz="900" b="0" i="0" u="none" strike="noStrike" cap="none" normalizeH="0" baseline="0">
                <a:ln>
                  <a:noFill/>
                </a:ln>
                <a:solidFill>
                  <a:srgbClr val="89DDFF"/>
                </a:solidFill>
                <a:effectLst/>
                <a:latin typeface="JetBrains Mono"/>
              </a:rPr>
              <a:t>) {</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FCB6B"/>
                </a:solidFill>
                <a:effectLst/>
                <a:latin typeface="JetBrains Mono"/>
              </a:rPr>
              <a:t>String </a:t>
            </a:r>
            <a:r>
              <a:rPr kumimoji="0" lang="en-US" altLang="en-US" sz="900" b="0" i="0" u="none" strike="noStrike" cap="none" normalizeH="0" baseline="0">
                <a:ln>
                  <a:noFill/>
                </a:ln>
                <a:solidFill>
                  <a:srgbClr val="EEFFE3"/>
                </a:solidFill>
                <a:effectLst/>
                <a:latin typeface="JetBrains Mono"/>
              </a:rPr>
              <a:t>str1 </a:t>
            </a: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C3E88D"/>
                </a:solidFill>
                <a:effectLst/>
                <a:latin typeface="JetBrains Mono"/>
              </a:rPr>
              <a:t>"Hello, World"</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FCB6B"/>
                </a:solidFill>
                <a:effectLst/>
                <a:latin typeface="JetBrains Mono"/>
              </a:rPr>
              <a:t>String </a:t>
            </a:r>
            <a:r>
              <a:rPr kumimoji="0" lang="en-US" altLang="en-US" sz="900" b="0" i="0" u="none" strike="noStrike" cap="none" normalizeH="0" baseline="0">
                <a:ln>
                  <a:noFill/>
                </a:ln>
                <a:solidFill>
                  <a:srgbClr val="EEFFE3"/>
                </a:solidFill>
                <a:effectLst/>
                <a:latin typeface="JetBrains Mono"/>
              </a:rPr>
              <a:t>str2 </a:t>
            </a: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C3E88D"/>
                </a:solidFill>
                <a:effectLst/>
                <a:latin typeface="JetBrains Mono"/>
              </a:rPr>
              <a:t>"Hello, World"</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FCB6B"/>
                </a:solidFill>
                <a:effectLst/>
                <a:latin typeface="JetBrains Mono"/>
              </a:rPr>
              <a:t>System</a:t>
            </a:r>
            <a:r>
              <a:rPr kumimoji="0" lang="en-US" altLang="en-US" sz="900" b="0" i="0" u="none" strike="noStrike" cap="none" normalizeH="0" baseline="0">
                <a:ln>
                  <a:noFill/>
                </a:ln>
                <a:solidFill>
                  <a:srgbClr val="89DDFF"/>
                </a:solidFill>
                <a:effectLst/>
                <a:latin typeface="JetBrains Mono"/>
              </a:rPr>
              <a:t>.</a:t>
            </a:r>
            <a:r>
              <a:rPr kumimoji="0" lang="en-US" altLang="en-US" sz="900" b="1" i="1" u="none" strike="noStrike" cap="none" normalizeH="0" baseline="0">
                <a:ln>
                  <a:noFill/>
                </a:ln>
                <a:solidFill>
                  <a:srgbClr val="EEFFFF"/>
                </a:solidFill>
                <a:effectLst/>
                <a:latin typeface="JetBrains Mono"/>
              </a:rPr>
              <a:t>out</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82AAFF"/>
                </a:solidFill>
                <a:effectLst/>
                <a:latin typeface="JetBrains Mono"/>
              </a:rPr>
              <a:t>println</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EEFFE3"/>
                </a:solidFill>
                <a:effectLst/>
                <a:latin typeface="JetBrains Mono"/>
              </a:rPr>
              <a:t>str1 </a:t>
            </a: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EEFFE3"/>
                </a:solidFill>
                <a:effectLst/>
                <a:latin typeface="JetBrains Mono"/>
              </a:rPr>
              <a:t>str2</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a:t>
            </a:r>
            <a:endParaRPr kumimoji="0" lang="en-US" altLang="en-US" sz="16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26924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66">
          <a:extLst>
            <a:ext uri="{FF2B5EF4-FFF2-40B4-BE49-F238E27FC236}">
              <a16:creationId xmlns:a16="http://schemas.microsoft.com/office/drawing/2014/main" id="{A4AA559F-9DD6-0F74-8B81-70FE856E0C3E}"/>
            </a:ext>
          </a:extLst>
        </p:cNvPr>
        <p:cNvGrpSpPr/>
        <p:nvPr/>
      </p:nvGrpSpPr>
      <p:grpSpPr>
        <a:xfrm>
          <a:off x="0" y="0"/>
          <a:ext cx="0" cy="0"/>
          <a:chOff x="0" y="0"/>
          <a:chExt cx="0" cy="0"/>
        </a:xfrm>
      </p:grpSpPr>
      <p:sp>
        <p:nvSpPr>
          <p:cNvPr id="2" name="Google Shape;1735;p43">
            <a:extLst>
              <a:ext uri="{FF2B5EF4-FFF2-40B4-BE49-F238E27FC236}">
                <a16:creationId xmlns:a16="http://schemas.microsoft.com/office/drawing/2014/main" id="{938D7EA3-916D-A8BF-5FCE-9DAF048A9675}"/>
              </a:ext>
            </a:extLst>
          </p:cNvPr>
          <p:cNvSpPr txBox="1">
            <a:spLocks/>
          </p:cNvSpPr>
          <p:nvPr/>
        </p:nvSpPr>
        <p:spPr>
          <a:xfrm>
            <a:off x="1046774" y="189300"/>
            <a:ext cx="757297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fa-IR" sz="2800">
                <a:solidFill>
                  <a:srgbClr val="C39113"/>
                </a:solidFill>
                <a:latin typeface="Gill Sans MT" panose="020B0502020104020203" pitchFamily="34" charset="0"/>
                <a:cs typeface="B Roya" panose="00000400000000000000" pitchFamily="2" charset="-78"/>
              </a:rPr>
              <a:t>3. استفاده از کلاس‌های تغییر پذیر</a:t>
            </a:r>
            <a:endParaRPr lang="en-GB" sz="2800">
              <a:solidFill>
                <a:srgbClr val="C39113"/>
              </a:solidFill>
              <a:latin typeface="Gill Sans MT" panose="020B0502020104020203" pitchFamily="34" charset="0"/>
            </a:endParaRPr>
          </a:p>
        </p:txBody>
      </p:sp>
      <p:sp>
        <p:nvSpPr>
          <p:cNvPr id="3" name="TextBox 2">
            <a:extLst>
              <a:ext uri="{FF2B5EF4-FFF2-40B4-BE49-F238E27FC236}">
                <a16:creationId xmlns:a16="http://schemas.microsoft.com/office/drawing/2014/main" id="{20297E5E-0523-0035-D249-E7FCDE715AF2}"/>
              </a:ext>
            </a:extLst>
          </p:cNvPr>
          <p:cNvSpPr txBox="1"/>
          <p:nvPr/>
        </p:nvSpPr>
        <p:spPr>
          <a:xfrm>
            <a:off x="330200" y="948644"/>
            <a:ext cx="8289544" cy="1852430"/>
          </a:xfrm>
          <a:prstGeom prst="rect">
            <a:avLst/>
          </a:prstGeom>
          <a:noFill/>
        </p:spPr>
        <p:txBody>
          <a:bodyPr wrap="square" rtlCol="0">
            <a:spAutoFit/>
          </a:bodyPr>
          <a:lstStyle/>
          <a:p>
            <a:pPr algn="r" rtl="1">
              <a:lnSpc>
                <a:spcPts val="3500"/>
              </a:lnSpc>
            </a:pPr>
            <a:r>
              <a:rPr lang="ar-SA" sz="2000" b="0" i="0">
                <a:solidFill>
                  <a:srgbClr val="2B2B2B"/>
                </a:solidFill>
                <a:effectLst/>
                <a:latin typeface="Gill Sans MT" panose="020B0502020104020203" pitchFamily="34" charset="0"/>
                <a:cs typeface="B Nazanin" panose="00000400000000000000" pitchFamily="2" charset="-78"/>
              </a:rPr>
              <a:t>همچنین در جاوا کلاس</a:t>
            </a:r>
            <a:r>
              <a:rPr lang="fa-IR" sz="2000" b="0" i="0">
                <a:solidFill>
                  <a:srgbClr val="2B2B2B"/>
                </a:solidFill>
                <a:effectLst/>
                <a:latin typeface="Gill Sans MT" panose="020B0502020104020203" pitchFamily="34" charset="0"/>
                <a:cs typeface="B Nazanin" panose="00000400000000000000" pitchFamily="2" charset="-78"/>
              </a:rPr>
              <a:t>‌</a:t>
            </a:r>
            <a:r>
              <a:rPr lang="ar-SA" sz="2000" b="0" i="0">
                <a:solidFill>
                  <a:srgbClr val="2B2B2B"/>
                </a:solidFill>
                <a:effectLst/>
                <a:latin typeface="Gill Sans MT" panose="020B0502020104020203" pitchFamily="34" charset="0"/>
                <a:cs typeface="B Nazanin" panose="00000400000000000000" pitchFamily="2" charset="-78"/>
              </a:rPr>
              <a:t>هایی مشابه کلاس </a:t>
            </a:r>
            <a:r>
              <a:rPr lang="en-US" sz="2000" b="0" i="0">
                <a:solidFill>
                  <a:srgbClr val="2B2B2B"/>
                </a:solidFill>
                <a:effectLst/>
                <a:latin typeface="Gill Sans MT" panose="020B0502020104020203" pitchFamily="34" charset="0"/>
                <a:cs typeface="B Nazanin" panose="00000400000000000000" pitchFamily="2" charset="-78"/>
              </a:rPr>
              <a:t> </a:t>
            </a:r>
            <a:r>
              <a:rPr lang="en-GB" sz="2000" b="0" i="0">
                <a:solidFill>
                  <a:srgbClr val="2B2B2B"/>
                </a:solidFill>
                <a:effectLst/>
                <a:latin typeface="Gill Sans MT" panose="020B0502020104020203" pitchFamily="34" charset="0"/>
                <a:cs typeface="B Nazanin" panose="00000400000000000000" pitchFamily="2" charset="-78"/>
              </a:rPr>
              <a:t>String</a:t>
            </a:r>
            <a:r>
              <a:rPr lang="ar-SA" sz="2000" b="0" i="0">
                <a:solidFill>
                  <a:srgbClr val="2B2B2B"/>
                </a:solidFill>
                <a:effectLst/>
                <a:latin typeface="Gill Sans MT" panose="020B0502020104020203" pitchFamily="34" charset="0"/>
                <a:cs typeface="B Nazanin" panose="00000400000000000000" pitchFamily="2" charset="-78"/>
              </a:rPr>
              <a:t>هستند با این تفاوت که تغییرپذیر هستند. مانند </a:t>
            </a:r>
            <a:r>
              <a:rPr lang="en-GB" sz="2000" b="0" i="0">
                <a:solidFill>
                  <a:srgbClr val="2B2B2B"/>
                </a:solidFill>
                <a:effectLst/>
                <a:latin typeface="Gill Sans MT" panose="020B0502020104020203" pitchFamily="34" charset="0"/>
                <a:cs typeface="B Nazanin" panose="00000400000000000000" pitchFamily="2" charset="-78"/>
              </a:rPr>
              <a:t>StringBuilder</a:t>
            </a:r>
            <a:r>
              <a:rPr lang="fa-IR" sz="2000" b="0" i="0">
                <a:solidFill>
                  <a:srgbClr val="2B2B2B"/>
                </a:solidFill>
                <a:effectLst/>
                <a:latin typeface="Gill Sans MT" panose="020B0502020104020203" pitchFamily="34" charset="0"/>
                <a:cs typeface="B Nazanin" panose="00000400000000000000" pitchFamily="2" charset="-78"/>
              </a:rPr>
              <a:t> </a:t>
            </a:r>
            <a:r>
              <a:rPr lang="ar-SA" sz="2000" b="0" i="0">
                <a:solidFill>
                  <a:srgbClr val="2B2B2B"/>
                </a:solidFill>
                <a:effectLst/>
                <a:latin typeface="Gill Sans MT" panose="020B0502020104020203" pitchFamily="34" charset="0"/>
                <a:cs typeface="B Nazanin" panose="00000400000000000000" pitchFamily="2" charset="-78"/>
              </a:rPr>
              <a:t>و</a:t>
            </a:r>
            <a:r>
              <a:rPr lang="fa-IR" sz="2000">
                <a:solidFill>
                  <a:srgbClr val="2B2B2B"/>
                </a:solidFill>
                <a:latin typeface="Gill Sans MT" panose="020B0502020104020203" pitchFamily="34" charset="0"/>
                <a:cs typeface="B Nazanin" panose="00000400000000000000" pitchFamily="2" charset="-78"/>
              </a:rPr>
              <a:t> </a:t>
            </a:r>
            <a:r>
              <a:rPr lang="en-GB" sz="2000" b="0" i="0">
                <a:solidFill>
                  <a:srgbClr val="2B2B2B"/>
                </a:solidFill>
                <a:effectLst/>
                <a:latin typeface="Gill Sans MT" panose="020B0502020104020203" pitchFamily="34" charset="0"/>
                <a:cs typeface="B Nazanin" panose="00000400000000000000" pitchFamily="2" charset="-78"/>
              </a:rPr>
              <a:t>StringBuffer</a:t>
            </a:r>
            <a:r>
              <a:rPr lang="fa-IR" sz="2000" b="0" i="0">
                <a:solidFill>
                  <a:srgbClr val="2B2B2B"/>
                </a:solidFill>
                <a:effectLst/>
                <a:latin typeface="Gill Sans MT" panose="020B0502020104020203" pitchFamily="34" charset="0"/>
                <a:cs typeface="B Nazanin" panose="00000400000000000000" pitchFamily="2" charset="-78"/>
              </a:rPr>
              <a:t>. </a:t>
            </a:r>
            <a:r>
              <a:rPr lang="ar-SA" sz="2000" b="0" i="0">
                <a:solidFill>
                  <a:srgbClr val="2B2B2B"/>
                </a:solidFill>
                <a:effectLst/>
                <a:latin typeface="Gill Sans MT" panose="020B0502020104020203" pitchFamily="34" charset="0"/>
                <a:cs typeface="B Nazanin" panose="00000400000000000000" pitchFamily="2" charset="-78"/>
              </a:rPr>
              <a:t>به عنوان مثال در کد زیر عبارت </a:t>
            </a:r>
            <a:r>
              <a:rPr lang="en-GB" sz="2000" b="0" i="0">
                <a:solidFill>
                  <a:srgbClr val="2B2B2B"/>
                </a:solidFill>
                <a:effectLst/>
                <a:latin typeface="Gill Sans MT" panose="020B0502020104020203" pitchFamily="34" charset="0"/>
                <a:cs typeface="B Nazanin" panose="00000400000000000000" pitchFamily="2" charset="-78"/>
              </a:rPr>
              <a:t>Hello, World</a:t>
            </a:r>
            <a:r>
              <a:rPr lang="fa-IR" sz="2000" b="0" i="0">
                <a:solidFill>
                  <a:srgbClr val="2B2B2B"/>
                </a:solidFill>
                <a:effectLst/>
                <a:latin typeface="Gill Sans MT" panose="020B0502020104020203" pitchFamily="34" charset="0"/>
                <a:cs typeface="B Nazanin" panose="00000400000000000000" pitchFamily="2" charset="-78"/>
              </a:rPr>
              <a:t> </a:t>
            </a:r>
            <a:r>
              <a:rPr lang="ar-SA" sz="2000" b="0" i="0">
                <a:solidFill>
                  <a:srgbClr val="2B2B2B"/>
                </a:solidFill>
                <a:effectLst/>
                <a:latin typeface="Gill Sans MT" panose="020B0502020104020203" pitchFamily="34" charset="0"/>
                <a:cs typeface="B Nazanin" panose="00000400000000000000" pitchFamily="2" charset="-78"/>
              </a:rPr>
              <a:t>دو مرتبه چاپ می</a:t>
            </a:r>
            <a:r>
              <a:rPr lang="fa-IR" sz="2000" b="0" i="0">
                <a:solidFill>
                  <a:srgbClr val="2B2B2B"/>
                </a:solidFill>
                <a:effectLst/>
                <a:latin typeface="Gill Sans MT" panose="020B0502020104020203" pitchFamily="34" charset="0"/>
                <a:cs typeface="B Nazanin" panose="00000400000000000000" pitchFamily="2" charset="-78"/>
              </a:rPr>
              <a:t>‌</a:t>
            </a:r>
            <a:r>
              <a:rPr lang="ar-SA" sz="2000" b="0" i="0">
                <a:solidFill>
                  <a:srgbClr val="2B2B2B"/>
                </a:solidFill>
                <a:effectLst/>
                <a:latin typeface="Gill Sans MT" panose="020B0502020104020203" pitchFamily="34" charset="0"/>
                <a:cs typeface="B Nazanin" panose="00000400000000000000" pitchFamily="2" charset="-78"/>
              </a:rPr>
              <a:t>شود در حالی که در کلاس </a:t>
            </a:r>
            <a:r>
              <a:rPr lang="en-GB" sz="2000" b="0" i="0">
                <a:solidFill>
                  <a:srgbClr val="2B2B2B"/>
                </a:solidFill>
                <a:effectLst/>
                <a:latin typeface="Gill Sans MT" panose="020B0502020104020203" pitchFamily="34" charset="0"/>
                <a:cs typeface="B Nazanin" panose="00000400000000000000" pitchFamily="2" charset="-78"/>
              </a:rPr>
              <a:t>String</a:t>
            </a:r>
            <a:r>
              <a:rPr lang="fa-IR" sz="2000" b="0" i="0">
                <a:solidFill>
                  <a:srgbClr val="2B2B2B"/>
                </a:solidFill>
                <a:effectLst/>
                <a:latin typeface="Gill Sans MT" panose="020B0502020104020203" pitchFamily="34" charset="0"/>
                <a:cs typeface="B Nazanin" panose="00000400000000000000" pitchFamily="2" charset="-78"/>
              </a:rPr>
              <a:t> </a:t>
            </a:r>
            <a:r>
              <a:rPr lang="ar-SA" sz="2000" b="0" i="0">
                <a:solidFill>
                  <a:srgbClr val="2B2B2B"/>
                </a:solidFill>
                <a:effectLst/>
                <a:latin typeface="Gill Sans MT" panose="020B0502020104020203" pitchFamily="34" charset="0"/>
                <a:cs typeface="B Nazanin" panose="00000400000000000000" pitchFamily="2" charset="-78"/>
              </a:rPr>
              <a:t>رشته</a:t>
            </a:r>
            <a:r>
              <a:rPr lang="fa-IR" sz="2000" b="0" i="0">
                <a:solidFill>
                  <a:srgbClr val="2B2B2B"/>
                </a:solidFill>
                <a:effectLst/>
                <a:latin typeface="Gill Sans MT" panose="020B0502020104020203" pitchFamily="34" charset="0"/>
                <a:cs typeface="B Nazanin" panose="00000400000000000000" pitchFamily="2" charset="-78"/>
              </a:rPr>
              <a:t>‌</a:t>
            </a:r>
            <a:r>
              <a:rPr lang="ar-SA" sz="2000" b="0" i="0">
                <a:solidFill>
                  <a:srgbClr val="2B2B2B"/>
                </a:solidFill>
                <a:effectLst/>
                <a:latin typeface="Gill Sans MT" panose="020B0502020104020203" pitchFamily="34" charset="0"/>
                <a:cs typeface="B Nazanin" panose="00000400000000000000" pitchFamily="2" charset="-78"/>
              </a:rPr>
              <a:t>های اولیه تغییری نخواهند کرد</a:t>
            </a:r>
            <a:r>
              <a:rPr lang="fa-IR" sz="2000" b="0" i="0">
                <a:solidFill>
                  <a:srgbClr val="2B2B2B"/>
                </a:solidFill>
                <a:effectLst/>
                <a:latin typeface="Gill Sans MT" panose="020B0502020104020203" pitchFamily="34" charset="0"/>
                <a:cs typeface="B Nazanin" panose="00000400000000000000" pitchFamily="2" charset="-78"/>
              </a:rPr>
              <a:t>.</a:t>
            </a:r>
            <a:r>
              <a:rPr lang="ar-SA" sz="2000">
                <a:latin typeface="Gill Sans MT" panose="020B0502020104020203" pitchFamily="34" charset="0"/>
                <a:cs typeface="B Nazanin" panose="00000400000000000000" pitchFamily="2" charset="-78"/>
              </a:rPr>
              <a:t> </a:t>
            </a:r>
            <a:br>
              <a:rPr lang="ar-SA" sz="2000">
                <a:latin typeface="Gill Sans MT" panose="020B0502020104020203" pitchFamily="34" charset="0"/>
                <a:cs typeface="B Nazanin" panose="00000400000000000000" pitchFamily="2" charset="-78"/>
              </a:rPr>
            </a:br>
            <a:endParaRPr lang="fa-IR" sz="2000">
              <a:latin typeface="Gill Sans MT" panose="020B0502020104020203" pitchFamily="34" charset="0"/>
              <a:cs typeface="B Nazanin" panose="00000400000000000000" pitchFamily="2" charset="-78"/>
            </a:endParaRPr>
          </a:p>
        </p:txBody>
      </p:sp>
      <p:sp>
        <p:nvSpPr>
          <p:cNvPr id="6" name="Rectangle 2">
            <a:extLst>
              <a:ext uri="{FF2B5EF4-FFF2-40B4-BE49-F238E27FC236}">
                <a16:creationId xmlns:a16="http://schemas.microsoft.com/office/drawing/2014/main" id="{7FEF3A24-1F71-77AC-FF3A-D1FB40141C63}"/>
              </a:ext>
            </a:extLst>
          </p:cNvPr>
          <p:cNvSpPr>
            <a:spLocks noChangeArrowheads="1"/>
          </p:cNvSpPr>
          <p:nvPr/>
        </p:nvSpPr>
        <p:spPr bwMode="auto">
          <a:xfrm>
            <a:off x="330200" y="2745217"/>
            <a:ext cx="8289544" cy="1785104"/>
          </a:xfrm>
          <a:prstGeom prst="rect">
            <a:avLst/>
          </a:prstGeom>
          <a:solidFill>
            <a:srgbClr val="26323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1" u="none" strike="noStrike" cap="none" normalizeH="0" baseline="0">
                <a:ln>
                  <a:noFill/>
                </a:ln>
                <a:solidFill>
                  <a:srgbClr val="C792EA"/>
                </a:solidFill>
                <a:effectLst/>
                <a:latin typeface="JetBrains Mono"/>
              </a:rPr>
              <a:t>public class </a:t>
            </a:r>
            <a:r>
              <a:rPr kumimoji="0" lang="en-US" altLang="en-US" sz="1100" b="0" i="0" u="none" strike="noStrike" cap="none" normalizeH="0" baseline="0">
                <a:ln>
                  <a:noFill/>
                </a:ln>
                <a:solidFill>
                  <a:srgbClr val="FFCB6B"/>
                </a:solidFill>
                <a:effectLst/>
                <a:latin typeface="JetBrains Mono"/>
              </a:rPr>
              <a:t>Main </a:t>
            </a:r>
            <a:r>
              <a:rPr kumimoji="0" lang="en-US" altLang="en-US" sz="1100" b="0" i="0" u="none" strike="noStrike" cap="none" normalizeH="0" baseline="0">
                <a:ln>
                  <a:noFill/>
                </a:ln>
                <a:solidFill>
                  <a:srgbClr val="89DDFF"/>
                </a:solidFill>
                <a:effectLst/>
                <a:latin typeface="JetBrains Mono"/>
              </a:rPr>
              <a:t>{</a:t>
            </a:r>
            <a:br>
              <a:rPr kumimoji="0" lang="en-US" altLang="en-US" sz="1100" b="0" i="0" u="none" strike="noStrike" cap="none" normalizeH="0" baseline="0">
                <a:ln>
                  <a:noFill/>
                </a:ln>
                <a:solidFill>
                  <a:srgbClr val="89DDFF"/>
                </a:solidFill>
                <a:effectLst/>
                <a:latin typeface="JetBrains Mono"/>
              </a:rPr>
            </a:br>
            <a:r>
              <a:rPr kumimoji="0" lang="en-US" altLang="en-US" sz="1100" b="0" i="0" u="none" strike="noStrike" cap="none" normalizeH="0" baseline="0">
                <a:ln>
                  <a:noFill/>
                </a:ln>
                <a:solidFill>
                  <a:srgbClr val="89DDFF"/>
                </a:solidFill>
                <a:effectLst/>
                <a:latin typeface="JetBrains Mono"/>
              </a:rPr>
              <a:t>    </a:t>
            </a:r>
            <a:r>
              <a:rPr kumimoji="0" lang="en-US" altLang="en-US" sz="1100" b="0" i="1" u="none" strike="noStrike" cap="none" normalizeH="0" baseline="0">
                <a:ln>
                  <a:noFill/>
                </a:ln>
                <a:solidFill>
                  <a:srgbClr val="C792EA"/>
                </a:solidFill>
                <a:effectLst/>
                <a:latin typeface="JetBrains Mono"/>
              </a:rPr>
              <a:t>public static void </a:t>
            </a:r>
            <a:r>
              <a:rPr kumimoji="0" lang="en-US" altLang="en-US" sz="1100" b="0" i="0" u="none" strike="noStrike" cap="none" normalizeH="0" baseline="0">
                <a:ln>
                  <a:noFill/>
                </a:ln>
                <a:solidFill>
                  <a:srgbClr val="82AAFF"/>
                </a:solidFill>
                <a:effectLst/>
                <a:latin typeface="JetBrains Mono"/>
              </a:rPr>
              <a:t>main</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FFCB6B"/>
                </a:solidFill>
                <a:effectLst/>
                <a:latin typeface="JetBrains Mono"/>
              </a:rPr>
              <a:t>String</a:t>
            </a:r>
            <a:r>
              <a:rPr kumimoji="0" lang="en-US" altLang="en-US" sz="1100" b="0" i="0" u="none" strike="noStrike" cap="none" normalizeH="0" baseline="0">
                <a:ln>
                  <a:noFill/>
                </a:ln>
                <a:solidFill>
                  <a:srgbClr val="89DDFF"/>
                </a:solidFill>
                <a:effectLst/>
                <a:latin typeface="JetBrains Mono"/>
              </a:rPr>
              <a:t>[] </a:t>
            </a:r>
            <a:r>
              <a:rPr kumimoji="0" lang="en-US" altLang="en-US" sz="1100" b="0" i="0" u="none" strike="noStrike" cap="none" normalizeH="0" baseline="0">
                <a:ln>
                  <a:noFill/>
                </a:ln>
                <a:solidFill>
                  <a:srgbClr val="F78C6C"/>
                </a:solidFill>
                <a:effectLst/>
                <a:latin typeface="JetBrains Mono"/>
              </a:rPr>
              <a:t>args</a:t>
            </a:r>
            <a:r>
              <a:rPr kumimoji="0" lang="en-US" altLang="en-US" sz="1100" b="0" i="0" u="none" strike="noStrike" cap="none" normalizeH="0" baseline="0">
                <a:ln>
                  <a:noFill/>
                </a:ln>
                <a:solidFill>
                  <a:srgbClr val="89DDFF"/>
                </a:solidFill>
                <a:effectLst/>
                <a:latin typeface="JetBrains Mono"/>
              </a:rPr>
              <a:t>) {</a:t>
            </a:r>
            <a:br>
              <a:rPr kumimoji="0" lang="en-US" altLang="en-US" sz="1100" b="0" i="0" u="none" strike="noStrike" cap="none" normalizeH="0" baseline="0">
                <a:ln>
                  <a:noFill/>
                </a:ln>
                <a:solidFill>
                  <a:srgbClr val="89DDFF"/>
                </a:solidFill>
                <a:effectLst/>
                <a:latin typeface="JetBrains Mono"/>
              </a:rPr>
            </a:br>
            <a:r>
              <a:rPr kumimoji="0" lang="en-US" altLang="en-US" sz="1100" b="0" i="0" u="none" strike="noStrike" cap="none" normalizeH="0" baseline="0">
                <a:ln>
                  <a:noFill/>
                </a:ln>
                <a:solidFill>
                  <a:srgbClr val="89DDFF"/>
                </a:solidFill>
                <a:effectLst/>
                <a:latin typeface="JetBrains Mono"/>
              </a:rPr>
              <a:t>        </a:t>
            </a:r>
            <a:r>
              <a:rPr kumimoji="0" lang="en-US" altLang="en-US" sz="1100" b="0" i="0" u="none" strike="noStrike" cap="none" normalizeH="0" baseline="0">
                <a:ln>
                  <a:noFill/>
                </a:ln>
                <a:solidFill>
                  <a:srgbClr val="FFCB6B"/>
                </a:solidFill>
                <a:effectLst/>
                <a:latin typeface="JetBrains Mono"/>
              </a:rPr>
              <a:t>StringBuffer </a:t>
            </a:r>
            <a:r>
              <a:rPr kumimoji="0" lang="en-US" altLang="en-US" sz="1100" b="0" i="0" u="none" strike="noStrike" cap="none" normalizeH="0" baseline="0">
                <a:ln>
                  <a:noFill/>
                </a:ln>
                <a:solidFill>
                  <a:srgbClr val="EEFFE3"/>
                </a:solidFill>
                <a:effectLst/>
                <a:latin typeface="JetBrains Mono"/>
              </a:rPr>
              <a:t>str1 </a:t>
            </a:r>
            <a:r>
              <a:rPr kumimoji="0" lang="en-US" altLang="en-US" sz="1100" b="0" i="0" u="none" strike="noStrike" cap="none" normalizeH="0" baseline="0">
                <a:ln>
                  <a:noFill/>
                </a:ln>
                <a:solidFill>
                  <a:srgbClr val="89DDFF"/>
                </a:solidFill>
                <a:effectLst/>
                <a:latin typeface="JetBrains Mono"/>
              </a:rPr>
              <a:t>= </a:t>
            </a:r>
            <a:r>
              <a:rPr kumimoji="0" lang="en-US" altLang="en-US" sz="1100" b="0" i="1" u="none" strike="noStrike" cap="none" normalizeH="0" baseline="0">
                <a:ln>
                  <a:noFill/>
                </a:ln>
                <a:solidFill>
                  <a:srgbClr val="C792EA"/>
                </a:solidFill>
                <a:effectLst/>
                <a:latin typeface="JetBrains Mono"/>
              </a:rPr>
              <a:t>new </a:t>
            </a:r>
            <a:r>
              <a:rPr kumimoji="0" lang="en-US" altLang="en-US" sz="1100" b="0" i="0" u="none" strike="noStrike" cap="none" normalizeH="0" baseline="0">
                <a:ln>
                  <a:noFill/>
                </a:ln>
                <a:solidFill>
                  <a:srgbClr val="82AAFF"/>
                </a:solidFill>
                <a:effectLst/>
                <a:latin typeface="JetBrains Mono"/>
              </a:rPr>
              <a:t>StringBuffer</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C3E88D"/>
                </a:solidFill>
                <a:effectLst/>
                <a:latin typeface="JetBrains Mono"/>
              </a:rPr>
              <a:t>"Hello"</a:t>
            </a:r>
            <a:r>
              <a:rPr kumimoji="0" lang="en-US" altLang="en-US" sz="1100" b="0" i="0" u="none" strike="noStrike" cap="none" normalizeH="0" baseline="0">
                <a:ln>
                  <a:noFill/>
                </a:ln>
                <a:solidFill>
                  <a:srgbClr val="89DDFF"/>
                </a:solidFill>
                <a:effectLst/>
                <a:latin typeface="JetBrains Mono"/>
              </a:rPr>
              <a:t>);</a:t>
            </a:r>
            <a:br>
              <a:rPr kumimoji="0" lang="en-US" altLang="en-US" sz="1100" b="0" i="0" u="none" strike="noStrike" cap="none" normalizeH="0" baseline="0">
                <a:ln>
                  <a:noFill/>
                </a:ln>
                <a:solidFill>
                  <a:srgbClr val="89DDFF"/>
                </a:solidFill>
                <a:effectLst/>
                <a:latin typeface="JetBrains Mono"/>
              </a:rPr>
            </a:br>
            <a:r>
              <a:rPr kumimoji="0" lang="en-US" altLang="en-US" sz="1100" b="0" i="0" u="none" strike="noStrike" cap="none" normalizeH="0" baseline="0">
                <a:ln>
                  <a:noFill/>
                </a:ln>
                <a:solidFill>
                  <a:srgbClr val="89DDFF"/>
                </a:solidFill>
                <a:effectLst/>
                <a:latin typeface="JetBrains Mono"/>
              </a:rPr>
              <a:t>        </a:t>
            </a:r>
            <a:r>
              <a:rPr kumimoji="0" lang="en-US" altLang="en-US" sz="1100" b="0" i="0" u="none" strike="noStrike" cap="none" normalizeH="0" baseline="0">
                <a:ln>
                  <a:noFill/>
                </a:ln>
                <a:solidFill>
                  <a:srgbClr val="FFCB6B"/>
                </a:solidFill>
                <a:effectLst/>
                <a:latin typeface="JetBrains Mono"/>
              </a:rPr>
              <a:t>StringBuffer </a:t>
            </a:r>
            <a:r>
              <a:rPr kumimoji="0" lang="en-US" altLang="en-US" sz="1100" b="0" i="0" u="none" strike="noStrike" cap="none" normalizeH="0" baseline="0">
                <a:ln>
                  <a:noFill/>
                </a:ln>
                <a:solidFill>
                  <a:srgbClr val="EEFFE3"/>
                </a:solidFill>
                <a:effectLst/>
                <a:latin typeface="JetBrains Mono"/>
              </a:rPr>
              <a:t>str2 </a:t>
            </a:r>
            <a:r>
              <a:rPr kumimoji="0" lang="en-US" altLang="en-US" sz="1100" b="0" i="0" u="none" strike="noStrike" cap="none" normalizeH="0" baseline="0">
                <a:ln>
                  <a:noFill/>
                </a:ln>
                <a:solidFill>
                  <a:srgbClr val="89DDFF"/>
                </a:solidFill>
                <a:effectLst/>
                <a:latin typeface="JetBrains Mono"/>
              </a:rPr>
              <a:t>= </a:t>
            </a:r>
            <a:r>
              <a:rPr kumimoji="0" lang="en-US" altLang="en-US" sz="1100" b="0" i="1" u="none" strike="noStrike" cap="none" normalizeH="0" baseline="0">
                <a:ln>
                  <a:noFill/>
                </a:ln>
                <a:solidFill>
                  <a:srgbClr val="C792EA"/>
                </a:solidFill>
                <a:effectLst/>
                <a:latin typeface="JetBrains Mono"/>
              </a:rPr>
              <a:t>new </a:t>
            </a:r>
            <a:r>
              <a:rPr kumimoji="0" lang="en-US" altLang="en-US" sz="1100" b="0" i="0" u="none" strike="noStrike" cap="none" normalizeH="0" baseline="0">
                <a:ln>
                  <a:noFill/>
                </a:ln>
                <a:solidFill>
                  <a:srgbClr val="82AAFF"/>
                </a:solidFill>
                <a:effectLst/>
                <a:latin typeface="JetBrains Mono"/>
              </a:rPr>
              <a:t>StringBuffer</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C3E88D"/>
                </a:solidFill>
                <a:effectLst/>
                <a:latin typeface="JetBrains Mono"/>
              </a:rPr>
              <a:t>"Hello"</a:t>
            </a:r>
            <a:r>
              <a:rPr kumimoji="0" lang="en-US" altLang="en-US" sz="1100" b="0" i="0" u="none" strike="noStrike" cap="none" normalizeH="0" baseline="0">
                <a:ln>
                  <a:noFill/>
                </a:ln>
                <a:solidFill>
                  <a:srgbClr val="89DDFF"/>
                </a:solidFill>
                <a:effectLst/>
                <a:latin typeface="JetBrains Mono"/>
              </a:rPr>
              <a:t>);</a:t>
            </a:r>
            <a:br>
              <a:rPr kumimoji="0" lang="en-US" altLang="en-US" sz="1100" b="0" i="0" u="none" strike="noStrike" cap="none" normalizeH="0" baseline="0">
                <a:ln>
                  <a:noFill/>
                </a:ln>
                <a:solidFill>
                  <a:srgbClr val="89DDFF"/>
                </a:solidFill>
                <a:effectLst/>
                <a:latin typeface="JetBrains Mono"/>
              </a:rPr>
            </a:br>
            <a:r>
              <a:rPr kumimoji="0" lang="en-US" altLang="en-US" sz="1100" b="0" i="0" u="none" strike="noStrike" cap="none" normalizeH="0" baseline="0">
                <a:ln>
                  <a:noFill/>
                </a:ln>
                <a:solidFill>
                  <a:srgbClr val="89DDFF"/>
                </a:solidFill>
                <a:effectLst/>
                <a:latin typeface="JetBrains Mono"/>
              </a:rPr>
              <a:t>        </a:t>
            </a:r>
            <a:r>
              <a:rPr kumimoji="0" lang="en-US" altLang="en-US" sz="1100" b="0" i="0" u="none" strike="noStrike" cap="none" normalizeH="0" baseline="0">
                <a:ln>
                  <a:noFill/>
                </a:ln>
                <a:solidFill>
                  <a:srgbClr val="EEFFE3"/>
                </a:solidFill>
                <a:effectLst/>
                <a:latin typeface="JetBrains Mono"/>
              </a:rPr>
              <a:t>str1</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82AAFF"/>
                </a:solidFill>
                <a:effectLst/>
                <a:latin typeface="JetBrains Mono"/>
              </a:rPr>
              <a:t>append</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C3E88D"/>
                </a:solidFill>
                <a:effectLst/>
                <a:latin typeface="JetBrains Mono"/>
              </a:rPr>
              <a:t>", World"</a:t>
            </a:r>
            <a:r>
              <a:rPr kumimoji="0" lang="en-US" altLang="en-US" sz="1100" b="0" i="0" u="none" strike="noStrike" cap="none" normalizeH="0" baseline="0">
                <a:ln>
                  <a:noFill/>
                </a:ln>
                <a:solidFill>
                  <a:srgbClr val="89DDFF"/>
                </a:solidFill>
                <a:effectLst/>
                <a:latin typeface="JetBrains Mono"/>
              </a:rPr>
              <a:t>);</a:t>
            </a:r>
            <a:br>
              <a:rPr kumimoji="0" lang="en-US" altLang="en-US" sz="1100" b="0" i="0" u="none" strike="noStrike" cap="none" normalizeH="0" baseline="0">
                <a:ln>
                  <a:noFill/>
                </a:ln>
                <a:solidFill>
                  <a:srgbClr val="89DDFF"/>
                </a:solidFill>
                <a:effectLst/>
                <a:latin typeface="JetBrains Mono"/>
              </a:rPr>
            </a:br>
            <a:r>
              <a:rPr kumimoji="0" lang="en-US" altLang="en-US" sz="1100" b="0" i="0" u="none" strike="noStrike" cap="none" normalizeH="0" baseline="0">
                <a:ln>
                  <a:noFill/>
                </a:ln>
                <a:solidFill>
                  <a:srgbClr val="89DDFF"/>
                </a:solidFill>
                <a:effectLst/>
                <a:latin typeface="JetBrains Mono"/>
              </a:rPr>
              <a:t>        </a:t>
            </a:r>
            <a:r>
              <a:rPr kumimoji="0" lang="en-US" altLang="en-US" sz="1100" b="0" i="0" u="none" strike="noStrike" cap="none" normalizeH="0" baseline="0">
                <a:ln>
                  <a:noFill/>
                </a:ln>
                <a:solidFill>
                  <a:srgbClr val="EEFFE3"/>
                </a:solidFill>
                <a:effectLst/>
                <a:latin typeface="JetBrains Mono"/>
              </a:rPr>
              <a:t>str2</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82AAFF"/>
                </a:solidFill>
                <a:effectLst/>
                <a:latin typeface="JetBrains Mono"/>
              </a:rPr>
              <a:t>append</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C3E88D"/>
                </a:solidFill>
                <a:effectLst/>
                <a:latin typeface="JetBrains Mono"/>
              </a:rPr>
              <a:t>", World"</a:t>
            </a:r>
            <a:r>
              <a:rPr kumimoji="0" lang="en-US" altLang="en-US" sz="1100" b="0" i="0" u="none" strike="noStrike" cap="none" normalizeH="0" baseline="0">
                <a:ln>
                  <a:noFill/>
                </a:ln>
                <a:solidFill>
                  <a:srgbClr val="89DDFF"/>
                </a:solidFill>
                <a:effectLst/>
                <a:latin typeface="JetBrains Mono"/>
              </a:rPr>
              <a:t>);</a:t>
            </a:r>
            <a:br>
              <a:rPr kumimoji="0" lang="en-US" altLang="en-US" sz="1100" b="0" i="0" u="none" strike="noStrike" cap="none" normalizeH="0" baseline="0">
                <a:ln>
                  <a:noFill/>
                </a:ln>
                <a:solidFill>
                  <a:srgbClr val="89DDFF"/>
                </a:solidFill>
                <a:effectLst/>
                <a:latin typeface="JetBrains Mono"/>
              </a:rPr>
            </a:br>
            <a:r>
              <a:rPr kumimoji="0" lang="en-US" altLang="en-US" sz="1100" b="0" i="0" u="none" strike="noStrike" cap="none" normalizeH="0" baseline="0">
                <a:ln>
                  <a:noFill/>
                </a:ln>
                <a:solidFill>
                  <a:srgbClr val="89DDFF"/>
                </a:solidFill>
                <a:effectLst/>
                <a:latin typeface="JetBrains Mono"/>
              </a:rPr>
              <a:t>        </a:t>
            </a:r>
            <a:r>
              <a:rPr kumimoji="0" lang="en-US" altLang="en-US" sz="1100" b="0" i="0" u="none" strike="noStrike" cap="none" normalizeH="0" baseline="0">
                <a:ln>
                  <a:noFill/>
                </a:ln>
                <a:solidFill>
                  <a:srgbClr val="FFCB6B"/>
                </a:solidFill>
                <a:effectLst/>
                <a:latin typeface="JetBrains Mono"/>
              </a:rPr>
              <a:t>System</a:t>
            </a:r>
            <a:r>
              <a:rPr kumimoji="0" lang="en-US" altLang="en-US" sz="1100" b="0" i="0" u="none" strike="noStrike" cap="none" normalizeH="0" baseline="0">
                <a:ln>
                  <a:noFill/>
                </a:ln>
                <a:solidFill>
                  <a:srgbClr val="89DDFF"/>
                </a:solidFill>
                <a:effectLst/>
                <a:latin typeface="JetBrains Mono"/>
              </a:rPr>
              <a:t>.</a:t>
            </a:r>
            <a:r>
              <a:rPr kumimoji="0" lang="en-US" altLang="en-US" sz="1100" b="1" i="1" u="none" strike="noStrike" cap="none" normalizeH="0" baseline="0">
                <a:ln>
                  <a:noFill/>
                </a:ln>
                <a:solidFill>
                  <a:srgbClr val="EEFFFF"/>
                </a:solidFill>
                <a:effectLst/>
                <a:latin typeface="JetBrains Mono"/>
              </a:rPr>
              <a:t>out</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82AAFF"/>
                </a:solidFill>
                <a:effectLst/>
                <a:latin typeface="JetBrains Mono"/>
              </a:rPr>
              <a:t>println</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EEFFE3"/>
                </a:solidFill>
                <a:effectLst/>
                <a:latin typeface="JetBrains Mono"/>
              </a:rPr>
              <a:t>str1</a:t>
            </a:r>
            <a:r>
              <a:rPr kumimoji="0" lang="en-US" altLang="en-US" sz="1100" b="0" i="0" u="none" strike="noStrike" cap="none" normalizeH="0" baseline="0">
                <a:ln>
                  <a:noFill/>
                </a:ln>
                <a:solidFill>
                  <a:srgbClr val="89DDFF"/>
                </a:solidFill>
                <a:effectLst/>
                <a:latin typeface="JetBrains Mono"/>
              </a:rPr>
              <a:t>);</a:t>
            </a:r>
            <a:br>
              <a:rPr kumimoji="0" lang="en-US" altLang="en-US" sz="1100" b="0" i="0" u="none" strike="noStrike" cap="none" normalizeH="0" baseline="0">
                <a:ln>
                  <a:noFill/>
                </a:ln>
                <a:solidFill>
                  <a:srgbClr val="89DDFF"/>
                </a:solidFill>
                <a:effectLst/>
                <a:latin typeface="JetBrains Mono"/>
              </a:rPr>
            </a:br>
            <a:r>
              <a:rPr kumimoji="0" lang="en-US" altLang="en-US" sz="1100" b="0" i="0" u="none" strike="noStrike" cap="none" normalizeH="0" baseline="0">
                <a:ln>
                  <a:noFill/>
                </a:ln>
                <a:solidFill>
                  <a:srgbClr val="89DDFF"/>
                </a:solidFill>
                <a:effectLst/>
                <a:latin typeface="JetBrains Mono"/>
              </a:rPr>
              <a:t>        </a:t>
            </a:r>
            <a:r>
              <a:rPr kumimoji="0" lang="en-US" altLang="en-US" sz="1100" b="0" i="0" u="none" strike="noStrike" cap="none" normalizeH="0" baseline="0">
                <a:ln>
                  <a:noFill/>
                </a:ln>
                <a:solidFill>
                  <a:srgbClr val="FFCB6B"/>
                </a:solidFill>
                <a:effectLst/>
                <a:latin typeface="JetBrains Mono"/>
              </a:rPr>
              <a:t>System</a:t>
            </a:r>
            <a:r>
              <a:rPr kumimoji="0" lang="en-US" altLang="en-US" sz="1100" b="0" i="0" u="none" strike="noStrike" cap="none" normalizeH="0" baseline="0">
                <a:ln>
                  <a:noFill/>
                </a:ln>
                <a:solidFill>
                  <a:srgbClr val="89DDFF"/>
                </a:solidFill>
                <a:effectLst/>
                <a:latin typeface="JetBrains Mono"/>
              </a:rPr>
              <a:t>.</a:t>
            </a:r>
            <a:r>
              <a:rPr kumimoji="0" lang="en-US" altLang="en-US" sz="1100" b="1" i="1" u="none" strike="noStrike" cap="none" normalizeH="0" baseline="0">
                <a:ln>
                  <a:noFill/>
                </a:ln>
                <a:solidFill>
                  <a:srgbClr val="EEFFFF"/>
                </a:solidFill>
                <a:effectLst/>
                <a:latin typeface="JetBrains Mono"/>
              </a:rPr>
              <a:t>out</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82AAFF"/>
                </a:solidFill>
                <a:effectLst/>
                <a:latin typeface="JetBrains Mono"/>
              </a:rPr>
              <a:t>println</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EEFFE3"/>
                </a:solidFill>
                <a:effectLst/>
                <a:latin typeface="JetBrains Mono"/>
              </a:rPr>
              <a:t>str2</a:t>
            </a:r>
            <a:r>
              <a:rPr kumimoji="0" lang="en-US" altLang="en-US" sz="1100" b="0" i="0" u="none" strike="noStrike" cap="none" normalizeH="0" baseline="0">
                <a:ln>
                  <a:noFill/>
                </a:ln>
                <a:solidFill>
                  <a:srgbClr val="89DDFF"/>
                </a:solidFill>
                <a:effectLst/>
                <a:latin typeface="JetBrains Mono"/>
              </a:rPr>
              <a:t>);</a:t>
            </a:r>
            <a:br>
              <a:rPr kumimoji="0" lang="en-US" altLang="en-US" sz="1100" b="0" i="0" u="none" strike="noStrike" cap="none" normalizeH="0" baseline="0">
                <a:ln>
                  <a:noFill/>
                </a:ln>
                <a:solidFill>
                  <a:srgbClr val="89DDFF"/>
                </a:solidFill>
                <a:effectLst/>
                <a:latin typeface="JetBrains Mono"/>
              </a:rPr>
            </a:br>
            <a:r>
              <a:rPr kumimoji="0" lang="en-US" altLang="en-US" sz="1100" b="0" i="0" u="none" strike="noStrike" cap="none" normalizeH="0" baseline="0">
                <a:ln>
                  <a:noFill/>
                </a:ln>
                <a:solidFill>
                  <a:srgbClr val="89DDFF"/>
                </a:solidFill>
                <a:effectLst/>
                <a:latin typeface="JetBrains Mono"/>
              </a:rPr>
              <a:t>    }</a:t>
            </a:r>
            <a:br>
              <a:rPr kumimoji="0" lang="en-US" altLang="en-US" sz="1100" b="0" i="0" u="none" strike="noStrike" cap="none" normalizeH="0" baseline="0">
                <a:ln>
                  <a:noFill/>
                </a:ln>
                <a:solidFill>
                  <a:srgbClr val="89DDFF"/>
                </a:solidFill>
                <a:effectLst/>
                <a:latin typeface="JetBrains Mono"/>
              </a:rPr>
            </a:br>
            <a:r>
              <a:rPr kumimoji="0" lang="en-US" altLang="en-US" sz="1100" b="0" i="0" u="none" strike="noStrike" cap="none" normalizeH="0" baseline="0">
                <a:ln>
                  <a:noFill/>
                </a:ln>
                <a:solidFill>
                  <a:srgbClr val="89DDFF"/>
                </a:solidFill>
                <a:effectLst/>
                <a:latin typeface="JetBrains Mono"/>
              </a:rPr>
              <a:t>}</a:t>
            </a:r>
            <a:endParaRPr kumimoji="0" lang="en-US" altLang="en-US" sz="24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85399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66">
          <a:extLst>
            <a:ext uri="{FF2B5EF4-FFF2-40B4-BE49-F238E27FC236}">
              <a16:creationId xmlns:a16="http://schemas.microsoft.com/office/drawing/2014/main" id="{D702696A-1AAD-52F9-3D3B-F7E3F08165EF}"/>
            </a:ext>
          </a:extLst>
        </p:cNvPr>
        <p:cNvGrpSpPr/>
        <p:nvPr/>
      </p:nvGrpSpPr>
      <p:grpSpPr>
        <a:xfrm>
          <a:off x="0" y="0"/>
          <a:ext cx="0" cy="0"/>
          <a:chOff x="0" y="0"/>
          <a:chExt cx="0" cy="0"/>
        </a:xfrm>
      </p:grpSpPr>
      <p:sp>
        <p:nvSpPr>
          <p:cNvPr id="2" name="Google Shape;1735;p43">
            <a:extLst>
              <a:ext uri="{FF2B5EF4-FFF2-40B4-BE49-F238E27FC236}">
                <a16:creationId xmlns:a16="http://schemas.microsoft.com/office/drawing/2014/main" id="{309D7ECA-C916-1497-19D9-53ED12569327}"/>
              </a:ext>
            </a:extLst>
          </p:cNvPr>
          <p:cNvSpPr txBox="1">
            <a:spLocks/>
          </p:cNvSpPr>
          <p:nvPr/>
        </p:nvSpPr>
        <p:spPr>
          <a:xfrm>
            <a:off x="1046774" y="189300"/>
            <a:ext cx="757297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fa-IR" sz="2800">
                <a:solidFill>
                  <a:srgbClr val="C39113"/>
                </a:solidFill>
                <a:latin typeface="Gill Sans MT" panose="020B0502020104020203" pitchFamily="34" charset="0"/>
                <a:cs typeface="B Roya" panose="00000400000000000000" pitchFamily="2" charset="-78"/>
              </a:rPr>
              <a:t>3. استفاده از کلاس‌های تغییر پذیر</a:t>
            </a:r>
            <a:endParaRPr lang="en-GB" sz="2800">
              <a:solidFill>
                <a:srgbClr val="C39113"/>
              </a:solidFill>
              <a:latin typeface="Gill Sans MT" panose="020B0502020104020203" pitchFamily="34" charset="0"/>
            </a:endParaRPr>
          </a:p>
        </p:txBody>
      </p:sp>
      <p:sp>
        <p:nvSpPr>
          <p:cNvPr id="3" name="TextBox 2">
            <a:extLst>
              <a:ext uri="{FF2B5EF4-FFF2-40B4-BE49-F238E27FC236}">
                <a16:creationId xmlns:a16="http://schemas.microsoft.com/office/drawing/2014/main" id="{04060BF2-115B-AA67-969A-BC638D5E2DCE}"/>
              </a:ext>
            </a:extLst>
          </p:cNvPr>
          <p:cNvSpPr txBox="1"/>
          <p:nvPr/>
        </p:nvSpPr>
        <p:spPr>
          <a:xfrm>
            <a:off x="330200" y="948644"/>
            <a:ext cx="8289544" cy="2301271"/>
          </a:xfrm>
          <a:prstGeom prst="rect">
            <a:avLst/>
          </a:prstGeom>
          <a:noFill/>
        </p:spPr>
        <p:txBody>
          <a:bodyPr wrap="square" rtlCol="0">
            <a:spAutoFit/>
          </a:bodyPr>
          <a:lstStyle/>
          <a:p>
            <a:pPr marL="342900" indent="-342900" algn="r" rtl="1">
              <a:lnSpc>
                <a:spcPts val="3500"/>
              </a:lnSpc>
              <a:buFont typeface="Wingdings" panose="05000000000000000000" pitchFamily="2" charset="2"/>
              <a:buChar char="v"/>
            </a:pPr>
            <a:r>
              <a:rPr lang="fa-IR" sz="2000">
                <a:latin typeface="Gill Sans MT" panose="020B0502020104020203" pitchFamily="34" charset="0"/>
                <a:cs typeface="B Nazanin" panose="00000400000000000000" pitchFamily="2" charset="-78"/>
              </a:rPr>
              <a:t>در جلسات آینده با ریسمان ها (</a:t>
            </a:r>
            <a:r>
              <a:rPr lang="en-US" sz="2000">
                <a:latin typeface="Gill Sans MT" panose="020B0502020104020203" pitchFamily="34" charset="0"/>
                <a:cs typeface="B Nazanin" panose="00000400000000000000" pitchFamily="2" charset="-78"/>
              </a:rPr>
              <a:t>Thread</a:t>
            </a:r>
            <a:r>
              <a:rPr lang="fa-IR" sz="2000">
                <a:latin typeface="Gill Sans MT" panose="020B0502020104020203" pitchFamily="34" charset="0"/>
                <a:cs typeface="B Nazanin" panose="00000400000000000000" pitchFamily="2" charset="-78"/>
              </a:rPr>
              <a:t>) و </a:t>
            </a:r>
            <a:r>
              <a:rPr lang="en-US" sz="2000">
                <a:latin typeface="Gill Sans MT" panose="020B0502020104020203" pitchFamily="34" charset="0"/>
                <a:cs typeface="B Nazanin" panose="00000400000000000000" pitchFamily="2" charset="-78"/>
              </a:rPr>
              <a:t>multitreading</a:t>
            </a:r>
            <a:r>
              <a:rPr lang="fa-IR" sz="2000">
                <a:latin typeface="Gill Sans MT" panose="020B0502020104020203" pitchFamily="34" charset="0"/>
                <a:cs typeface="B Nazanin" panose="00000400000000000000" pitchFamily="2" charset="-78"/>
              </a:rPr>
              <a:t> در جاوا آشنا خواهید شد.</a:t>
            </a:r>
          </a:p>
          <a:p>
            <a:pPr algn="r" rtl="1">
              <a:lnSpc>
                <a:spcPts val="3500"/>
              </a:lnSpc>
            </a:pPr>
            <a:endParaRPr lang="fa-IR" sz="2000">
              <a:latin typeface="Gill Sans MT" panose="020B0502020104020203" pitchFamily="34" charset="0"/>
              <a:cs typeface="B Nazanin" panose="00000400000000000000" pitchFamily="2" charset="-78"/>
            </a:endParaRPr>
          </a:p>
          <a:p>
            <a:pPr algn="r" rtl="1">
              <a:lnSpc>
                <a:spcPts val="3500"/>
              </a:lnSpc>
            </a:pPr>
            <a:r>
              <a:rPr lang="fa-IR" sz="2000">
                <a:latin typeface="Gill Sans MT" panose="020B0502020104020203" pitchFamily="34" charset="0"/>
                <a:cs typeface="B Nazanin" panose="00000400000000000000" pitchFamily="2" charset="-78"/>
              </a:rPr>
              <a:t>یکی از تفاوت‌های مهم این دو کلاس این است که </a:t>
            </a:r>
            <a:r>
              <a:rPr lang="en-US" sz="2000">
                <a:latin typeface="Gill Sans MT" panose="020B0502020104020203" pitchFamily="34" charset="0"/>
                <a:cs typeface="B Nazanin" panose="00000400000000000000" pitchFamily="2" charset="-78"/>
              </a:rPr>
              <a:t>StringBuffer</a:t>
            </a:r>
            <a:r>
              <a:rPr lang="fa-IR" sz="2000">
                <a:latin typeface="Gill Sans MT" panose="020B0502020104020203" pitchFamily="34" charset="0"/>
                <a:cs typeface="B Nazanin" panose="00000400000000000000" pitchFamily="2" charset="-78"/>
              </a:rPr>
              <a:t> به دلیل </a:t>
            </a:r>
            <a:r>
              <a:rPr lang="en-US" sz="2000">
                <a:latin typeface="Gill Sans MT" panose="020B0502020104020203" pitchFamily="34" charset="0"/>
                <a:cs typeface="B Nazanin" panose="00000400000000000000" pitchFamily="2" charset="-78"/>
              </a:rPr>
              <a:t>Thread safe</a:t>
            </a:r>
            <a:r>
              <a:rPr lang="fa-IR" sz="2000">
                <a:latin typeface="Gill Sans MT" panose="020B0502020104020203" pitchFamily="34" charset="0"/>
                <a:cs typeface="B Nazanin" panose="00000400000000000000" pitchFamily="2" charset="-78"/>
              </a:rPr>
              <a:t> بودن معمولا در برنامه های </a:t>
            </a:r>
            <a:r>
              <a:rPr lang="en-US" sz="2000">
                <a:latin typeface="Gill Sans MT" panose="020B0502020104020203" pitchFamily="34" charset="0"/>
                <a:cs typeface="B Nazanin" panose="00000400000000000000" pitchFamily="2" charset="-78"/>
              </a:rPr>
              <a:t>multithread</a:t>
            </a:r>
            <a:r>
              <a:rPr lang="fa-IR" sz="2000">
                <a:latin typeface="Gill Sans MT" panose="020B0502020104020203" pitchFamily="34" charset="0"/>
                <a:cs typeface="B Nazanin" panose="00000400000000000000" pitchFamily="2" charset="-78"/>
              </a:rPr>
              <a:t> استفاده می‌شود؛ در حالی که </a:t>
            </a:r>
            <a:r>
              <a:rPr lang="en-US" sz="2000">
                <a:latin typeface="Gill Sans MT" panose="020B0502020104020203" pitchFamily="34" charset="0"/>
                <a:cs typeface="B Nazanin" panose="00000400000000000000" pitchFamily="2" charset="-78"/>
              </a:rPr>
              <a:t>StringBuilder</a:t>
            </a:r>
            <a:r>
              <a:rPr lang="fa-IR" sz="2000">
                <a:latin typeface="Gill Sans MT" panose="020B0502020104020203" pitchFamily="34" charset="0"/>
                <a:cs typeface="B Nazanin" panose="00000400000000000000" pitchFamily="2" charset="-78"/>
              </a:rPr>
              <a:t> کلاسی </a:t>
            </a:r>
            <a:r>
              <a:rPr lang="en-US" sz="2000">
                <a:latin typeface="Gill Sans MT" panose="020B0502020104020203" pitchFamily="34" charset="0"/>
                <a:cs typeface="B Nazanin" panose="00000400000000000000" pitchFamily="2" charset="-78"/>
              </a:rPr>
              <a:t>Thread safe</a:t>
            </a:r>
            <a:r>
              <a:rPr lang="fa-IR" sz="2000">
                <a:latin typeface="Gill Sans MT" panose="020B0502020104020203" pitchFamily="34" charset="0"/>
                <a:cs typeface="B Nazanin" panose="00000400000000000000" pitchFamily="2" charset="-78"/>
              </a:rPr>
              <a:t> نبوده و در برنامه های </a:t>
            </a:r>
            <a:r>
              <a:rPr lang="en-US" sz="2000">
                <a:latin typeface="Gill Sans MT" panose="020B0502020104020203" pitchFamily="34" charset="0"/>
                <a:cs typeface="B Nazanin" panose="00000400000000000000" pitchFamily="2" charset="-78"/>
              </a:rPr>
              <a:t>Single thread</a:t>
            </a:r>
            <a:r>
              <a:rPr lang="fa-IR" sz="2000">
                <a:latin typeface="Gill Sans MT" panose="020B0502020104020203" pitchFamily="34" charset="0"/>
                <a:cs typeface="B Nazanin" panose="00000400000000000000" pitchFamily="2" charset="-78"/>
              </a:rPr>
              <a:t> مورد استفاده قرار می‌گیرد.</a:t>
            </a:r>
          </a:p>
        </p:txBody>
      </p:sp>
    </p:spTree>
    <p:extLst>
      <p:ext uri="{BB962C8B-B14F-4D97-AF65-F5344CB8AC3E}">
        <p14:creationId xmlns:p14="http://schemas.microsoft.com/office/powerpoint/2010/main" val="2730816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32">
          <a:extLst>
            <a:ext uri="{FF2B5EF4-FFF2-40B4-BE49-F238E27FC236}">
              <a16:creationId xmlns:a16="http://schemas.microsoft.com/office/drawing/2014/main" id="{61D0AB8C-22AC-BF55-4197-05B3A0C956E2}"/>
            </a:ext>
          </a:extLst>
        </p:cNvPr>
        <p:cNvGrpSpPr/>
        <p:nvPr/>
      </p:nvGrpSpPr>
      <p:grpSpPr>
        <a:xfrm>
          <a:off x="0" y="0"/>
          <a:ext cx="0" cy="0"/>
          <a:chOff x="0" y="0"/>
          <a:chExt cx="0" cy="0"/>
        </a:xfrm>
      </p:grpSpPr>
      <p:sp>
        <p:nvSpPr>
          <p:cNvPr id="1735" name="Google Shape;1735;p43">
            <a:extLst>
              <a:ext uri="{FF2B5EF4-FFF2-40B4-BE49-F238E27FC236}">
                <a16:creationId xmlns:a16="http://schemas.microsoft.com/office/drawing/2014/main" id="{4D8C2740-B840-9311-45F4-3028D52948A6}"/>
              </a:ext>
            </a:extLst>
          </p:cNvPr>
          <p:cNvSpPr txBox="1">
            <a:spLocks noGrp="1"/>
          </p:cNvSpPr>
          <p:nvPr>
            <p:ph type="title"/>
          </p:nvPr>
        </p:nvSpPr>
        <p:spPr>
          <a:xfrm>
            <a:off x="1046774" y="189300"/>
            <a:ext cx="7322525" cy="5727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sz="2800">
                <a:solidFill>
                  <a:srgbClr val="C39113"/>
                </a:solidFill>
                <a:latin typeface="Gill Sans MT" panose="020B0502020104020203" pitchFamily="34" charset="0"/>
                <a:cs typeface="B Roya" panose="00000400000000000000" pitchFamily="2" charset="-78"/>
              </a:rPr>
              <a:t>برخی متد‌های پرکاربرد </a:t>
            </a:r>
            <a:r>
              <a:rPr lang="en-US" sz="2800">
                <a:solidFill>
                  <a:srgbClr val="C39113"/>
                </a:solidFill>
                <a:latin typeface="Gill Sans MT" panose="020B0502020104020203" pitchFamily="34" charset="0"/>
                <a:cs typeface="B Roya" panose="00000400000000000000" pitchFamily="2" charset="-78"/>
              </a:rPr>
              <a:t>String</a:t>
            </a:r>
            <a:r>
              <a:rPr lang="fa-IR" sz="2800">
                <a:solidFill>
                  <a:srgbClr val="C39113"/>
                </a:solidFill>
                <a:latin typeface="Gill Sans MT" panose="020B0502020104020203" pitchFamily="34" charset="0"/>
                <a:cs typeface="B Roya" panose="00000400000000000000" pitchFamily="2" charset="-78"/>
              </a:rPr>
              <a:t> </a:t>
            </a:r>
            <a:endParaRPr sz="2800">
              <a:solidFill>
                <a:srgbClr val="C39113"/>
              </a:solidFill>
              <a:latin typeface="Gill Sans MT" panose="020B0502020104020203" pitchFamily="34" charset="0"/>
              <a:cs typeface="B Roya" panose="00000400000000000000" pitchFamily="2" charset="-78"/>
            </a:endParaRPr>
          </a:p>
        </p:txBody>
      </p:sp>
      <p:sp>
        <p:nvSpPr>
          <p:cNvPr id="3" name="TextBox 2">
            <a:extLst>
              <a:ext uri="{FF2B5EF4-FFF2-40B4-BE49-F238E27FC236}">
                <a16:creationId xmlns:a16="http://schemas.microsoft.com/office/drawing/2014/main" id="{489AA978-3442-D612-C573-CA0C080C6AE3}"/>
              </a:ext>
            </a:extLst>
          </p:cNvPr>
          <p:cNvSpPr txBox="1"/>
          <p:nvPr/>
        </p:nvSpPr>
        <p:spPr>
          <a:xfrm>
            <a:off x="357521" y="853209"/>
            <a:ext cx="8011778" cy="4770537"/>
          </a:xfrm>
          <a:prstGeom prst="rect">
            <a:avLst/>
          </a:prstGeom>
          <a:noFill/>
        </p:spPr>
        <p:txBody>
          <a:bodyPr wrap="square" rtlCol="0">
            <a:spAutoFit/>
          </a:bodyPr>
          <a:lstStyle/>
          <a:p>
            <a:pPr algn="r" rtl="1"/>
            <a:r>
              <a:rPr lang="ar-SA" sz="1900" b="0" i="0">
                <a:solidFill>
                  <a:srgbClr val="000000"/>
                </a:solidFill>
                <a:effectLst/>
                <a:latin typeface="Gill Sans MT" panose="020B0502020104020203" pitchFamily="34" charset="0"/>
                <a:cs typeface="B Nazanin" panose="00000400000000000000" pitchFamily="2" charset="-78"/>
              </a:rPr>
              <a:t>در جاوا برای کلاس </a:t>
            </a:r>
            <a:r>
              <a:rPr lang="en-GB" sz="1900" b="0" i="0">
                <a:solidFill>
                  <a:srgbClr val="000000"/>
                </a:solidFill>
                <a:effectLst/>
                <a:latin typeface="Gill Sans MT" panose="020B0502020104020203" pitchFamily="34" charset="0"/>
                <a:cs typeface="B Nazanin" panose="00000400000000000000" pitchFamily="2" charset="-78"/>
              </a:rPr>
              <a:t>String</a:t>
            </a:r>
            <a:r>
              <a:rPr lang="fa-IR" sz="1900" b="0" i="0">
                <a:solidFill>
                  <a:srgbClr val="000000"/>
                </a:solidFill>
                <a:effectLst/>
                <a:latin typeface="Gill Sans MT" panose="020B0502020104020203" pitchFamily="34" charset="0"/>
                <a:cs typeface="B Nazanin" panose="00000400000000000000" pitchFamily="2" charset="-78"/>
              </a:rPr>
              <a:t> </a:t>
            </a:r>
            <a:r>
              <a:rPr lang="ar-SA" sz="1900" b="0" i="0">
                <a:solidFill>
                  <a:srgbClr val="000000"/>
                </a:solidFill>
                <a:effectLst/>
                <a:latin typeface="Gill Sans MT" panose="020B0502020104020203" pitchFamily="34" charset="0"/>
                <a:cs typeface="B Nazanin" panose="00000400000000000000" pitchFamily="2" charset="-78"/>
              </a:rPr>
              <a:t>متدهای زیادی ساخته شده است که برای استفاده از آنها نیازی به ایمپورت کردن کتابخانه</a:t>
            </a:r>
            <a:r>
              <a:rPr lang="fa-IR" sz="1900" b="0" i="0">
                <a:solidFill>
                  <a:srgbClr val="000000"/>
                </a:solidFill>
                <a:effectLst/>
                <a:latin typeface="Gill Sans MT" panose="020B0502020104020203" pitchFamily="34" charset="0"/>
                <a:cs typeface="B Nazanin" panose="00000400000000000000" pitchFamily="2" charset="-78"/>
              </a:rPr>
              <a:t>‌</a:t>
            </a:r>
            <a:r>
              <a:rPr lang="ar-SA" sz="1900" b="0" i="0">
                <a:solidFill>
                  <a:srgbClr val="000000"/>
                </a:solidFill>
                <a:effectLst/>
                <a:latin typeface="Gill Sans MT" panose="020B0502020104020203" pitchFamily="34" charset="0"/>
                <a:cs typeface="B Nazanin" panose="00000400000000000000" pitchFamily="2" charset="-78"/>
              </a:rPr>
              <a:t>ای نمی</a:t>
            </a:r>
            <a:r>
              <a:rPr lang="fa-IR" sz="1900" b="0" i="0">
                <a:solidFill>
                  <a:srgbClr val="000000"/>
                </a:solidFill>
                <a:effectLst/>
                <a:latin typeface="Gill Sans MT" panose="020B0502020104020203" pitchFamily="34" charset="0"/>
                <a:cs typeface="B Nazanin" panose="00000400000000000000" pitchFamily="2" charset="-78"/>
              </a:rPr>
              <a:t>‌</a:t>
            </a:r>
            <a:r>
              <a:rPr lang="ar-SA" sz="1900" b="0" i="0">
                <a:solidFill>
                  <a:srgbClr val="000000"/>
                </a:solidFill>
                <a:effectLst/>
                <a:latin typeface="Gill Sans MT" panose="020B0502020104020203" pitchFamily="34" charset="0"/>
                <a:cs typeface="B Nazanin" panose="00000400000000000000" pitchFamily="2" charset="-78"/>
              </a:rPr>
              <a:t>باشد. (جزو کلاسهای </a:t>
            </a:r>
            <a:r>
              <a:rPr lang="en-GB" sz="1900" b="0" i="0">
                <a:solidFill>
                  <a:srgbClr val="000000"/>
                </a:solidFill>
                <a:effectLst/>
                <a:latin typeface="Gill Sans MT" panose="020B0502020104020203" pitchFamily="34" charset="0"/>
                <a:cs typeface="B Nazanin" panose="00000400000000000000" pitchFamily="2" charset="-78"/>
              </a:rPr>
              <a:t>built-in</a:t>
            </a:r>
            <a:r>
              <a:rPr lang="fa-IR" sz="1900" b="0" i="0">
                <a:solidFill>
                  <a:srgbClr val="000000"/>
                </a:solidFill>
                <a:effectLst/>
                <a:latin typeface="Gill Sans MT" panose="020B0502020104020203" pitchFamily="34" charset="0"/>
                <a:cs typeface="B Nazanin" panose="00000400000000000000" pitchFamily="2" charset="-78"/>
              </a:rPr>
              <a:t> </a:t>
            </a:r>
            <a:r>
              <a:rPr lang="ar-SA" sz="1900" b="0" i="0">
                <a:solidFill>
                  <a:srgbClr val="000000"/>
                </a:solidFill>
                <a:effectLst/>
                <a:latin typeface="Gill Sans MT" panose="020B0502020104020203" pitchFamily="34" charset="0"/>
                <a:cs typeface="B Nazanin" panose="00000400000000000000" pitchFamily="2" charset="-78"/>
              </a:rPr>
              <a:t>است</a:t>
            </a:r>
            <a:r>
              <a:rPr lang="fa-IR" sz="1900" b="0" i="0">
                <a:solidFill>
                  <a:srgbClr val="000000"/>
                </a:solidFill>
                <a:effectLst/>
                <a:latin typeface="Gill Sans MT" panose="020B0502020104020203" pitchFamily="34" charset="0"/>
                <a:cs typeface="B Nazanin" panose="00000400000000000000" pitchFamily="2" charset="-78"/>
              </a:rPr>
              <a:t>.</a:t>
            </a:r>
            <a:r>
              <a:rPr lang="fa-IR" sz="1900">
                <a:latin typeface="Gill Sans MT" panose="020B0502020104020203" pitchFamily="34" charset="0"/>
                <a:cs typeface="B Nazanin" panose="00000400000000000000" pitchFamily="2" charset="-78"/>
              </a:rPr>
              <a:t>)</a:t>
            </a:r>
            <a:r>
              <a:rPr lang="fa-IR" sz="1900" b="0" i="0">
                <a:solidFill>
                  <a:srgbClr val="000000"/>
                </a:solidFill>
                <a:effectLst/>
                <a:latin typeface="Gill Sans MT" panose="020B0502020104020203" pitchFamily="34" charset="0"/>
                <a:cs typeface="B Nazanin" panose="00000400000000000000" pitchFamily="2" charset="-78"/>
              </a:rPr>
              <a:t>  </a:t>
            </a:r>
          </a:p>
          <a:p>
            <a:pPr marL="342900" indent="-342900" algn="r" rtl="1">
              <a:buFont typeface="Arial" panose="020B0604020202020204" pitchFamily="34" charset="0"/>
              <a:buChar char="•"/>
            </a:pPr>
            <a:endParaRPr lang="fa-IR" sz="1900">
              <a:latin typeface="Gill Sans MT" panose="020B0502020104020203" pitchFamily="34" charset="0"/>
              <a:cs typeface="B Nazanin" panose="00000400000000000000" pitchFamily="2" charset="-78"/>
            </a:endParaRPr>
          </a:p>
          <a:p>
            <a:pPr marL="285750" indent="-285750" algn="r" rtl="1">
              <a:buFont typeface="Arial" panose="020B0604020202020204" pitchFamily="34" charset="0"/>
              <a:buChar char="•"/>
            </a:pPr>
            <a:r>
              <a:rPr lang="en-GB" sz="1900" b="0" i="0">
                <a:solidFill>
                  <a:srgbClr val="000000"/>
                </a:solidFill>
                <a:effectLst/>
                <a:latin typeface="Gill Sans MT" panose="020B0502020104020203" pitchFamily="34" charset="0"/>
                <a:cs typeface="B Nazanin" panose="00000400000000000000" pitchFamily="2" charset="-78"/>
              </a:rPr>
              <a:t>str.length()</a:t>
            </a:r>
            <a:r>
              <a:rPr lang="fa-IR" sz="1900" b="0" i="0">
                <a:solidFill>
                  <a:srgbClr val="000000"/>
                </a:solidFill>
                <a:effectLst/>
                <a:latin typeface="Gill Sans MT" panose="020B0502020104020203" pitchFamily="34" charset="0"/>
                <a:cs typeface="B Nazanin" panose="00000400000000000000" pitchFamily="2" charset="-78"/>
              </a:rPr>
              <a:t> :</a:t>
            </a:r>
            <a:r>
              <a:rPr lang="fa-IR" sz="1900">
                <a:latin typeface="Gill Sans MT" panose="020B0502020104020203" pitchFamily="34" charset="0"/>
                <a:cs typeface="B Nazanin" panose="00000400000000000000" pitchFamily="2" charset="-78"/>
              </a:rPr>
              <a:t> </a:t>
            </a:r>
            <a:r>
              <a:rPr lang="ar-SA" sz="1900" b="0" i="0">
                <a:solidFill>
                  <a:srgbClr val="000000"/>
                </a:solidFill>
                <a:effectLst/>
                <a:latin typeface="Gill Sans MT" panose="020B0502020104020203" pitchFamily="34" charset="0"/>
                <a:cs typeface="B Nazanin" panose="00000400000000000000" pitchFamily="2" charset="-78"/>
              </a:rPr>
              <a:t>طول رشته داده شده را برمیگرداند.</a:t>
            </a:r>
            <a:endParaRPr lang="fa-IR" sz="1900" b="0" i="0">
              <a:solidFill>
                <a:srgbClr val="000000"/>
              </a:solidFill>
              <a:effectLst/>
              <a:latin typeface="Gill Sans MT" panose="020B0502020104020203" pitchFamily="34" charset="0"/>
              <a:cs typeface="B Nazanin" panose="00000400000000000000" pitchFamily="2" charset="-78"/>
            </a:endParaRPr>
          </a:p>
          <a:p>
            <a:pPr algn="r" rtl="1"/>
            <a:endParaRPr lang="ar-SA" sz="1900" b="0" i="0">
              <a:solidFill>
                <a:srgbClr val="000000"/>
              </a:solidFill>
              <a:effectLst/>
              <a:latin typeface="Gill Sans MT" panose="020B0502020104020203" pitchFamily="34" charset="0"/>
              <a:cs typeface="B Nazanin" panose="00000400000000000000" pitchFamily="2" charset="-78"/>
            </a:endParaRPr>
          </a:p>
          <a:p>
            <a:pPr marL="285750" indent="-285750" algn="r" rtl="1">
              <a:buFont typeface="Arial" panose="020B0604020202020204" pitchFamily="34" charset="0"/>
              <a:buChar char="•"/>
            </a:pPr>
            <a:r>
              <a:rPr lang="en-GB" sz="1900" b="0" i="0">
                <a:solidFill>
                  <a:srgbClr val="000000"/>
                </a:solidFill>
                <a:effectLst/>
                <a:latin typeface="Gill Sans MT" panose="020B0502020104020203" pitchFamily="34" charset="0"/>
                <a:cs typeface="B Nazanin" panose="00000400000000000000" pitchFamily="2" charset="-78"/>
              </a:rPr>
              <a:t>str.concat(String str2)</a:t>
            </a:r>
            <a:r>
              <a:rPr lang="fa-IR" sz="1900">
                <a:latin typeface="Gill Sans MT" panose="020B0502020104020203" pitchFamily="34" charset="0"/>
                <a:cs typeface="B Nazanin" panose="00000400000000000000" pitchFamily="2" charset="-78"/>
              </a:rPr>
              <a:t> : </a:t>
            </a:r>
            <a:r>
              <a:rPr lang="ar-SA" sz="1900" b="0" i="0">
                <a:solidFill>
                  <a:srgbClr val="000000"/>
                </a:solidFill>
                <a:effectLst/>
                <a:latin typeface="Gill Sans MT" panose="020B0502020104020203" pitchFamily="34" charset="0"/>
                <a:cs typeface="B Nazanin" panose="00000400000000000000" pitchFamily="2" charset="-78"/>
              </a:rPr>
              <a:t>رشته </a:t>
            </a:r>
            <a:r>
              <a:rPr lang="fa-IR" sz="1900">
                <a:latin typeface="Gill Sans MT" panose="020B0502020104020203" pitchFamily="34" charset="0"/>
                <a:cs typeface="B Nazanin" panose="00000400000000000000" pitchFamily="2" charset="-78"/>
              </a:rPr>
              <a:t>ورودی</a:t>
            </a:r>
            <a:r>
              <a:rPr lang="ar-SA" sz="1900" b="0" i="0">
                <a:solidFill>
                  <a:srgbClr val="000000"/>
                </a:solidFill>
                <a:effectLst/>
                <a:latin typeface="Gill Sans MT" panose="020B0502020104020203" pitchFamily="34" charset="0"/>
                <a:cs typeface="B Nazanin" panose="00000400000000000000" pitchFamily="2" charset="-78"/>
              </a:rPr>
              <a:t> را به انتهای رشته</a:t>
            </a:r>
            <a:r>
              <a:rPr lang="fa-IR" sz="1900" b="0" i="0">
                <a:solidFill>
                  <a:srgbClr val="000000"/>
                </a:solidFill>
                <a:effectLst/>
                <a:latin typeface="Gill Sans MT" panose="020B0502020104020203" pitchFamily="34" charset="0"/>
                <a:cs typeface="B Nazanin" panose="00000400000000000000" pitchFamily="2" charset="-78"/>
              </a:rPr>
              <a:t>‌</a:t>
            </a:r>
            <a:r>
              <a:rPr lang="ar-SA" sz="1900" b="0" i="0">
                <a:solidFill>
                  <a:srgbClr val="000000"/>
                </a:solidFill>
                <a:effectLst/>
                <a:latin typeface="Gill Sans MT" panose="020B0502020104020203" pitchFamily="34" charset="0"/>
                <a:cs typeface="B Nazanin" panose="00000400000000000000" pitchFamily="2" charset="-78"/>
              </a:rPr>
              <a:t>ی اولیه متصل می</a:t>
            </a:r>
            <a:r>
              <a:rPr lang="fa-IR" sz="1900" b="0" i="0">
                <a:solidFill>
                  <a:srgbClr val="000000"/>
                </a:solidFill>
                <a:effectLst/>
                <a:latin typeface="Gill Sans MT" panose="020B0502020104020203" pitchFamily="34" charset="0"/>
                <a:cs typeface="B Nazanin" panose="00000400000000000000" pitchFamily="2" charset="-78"/>
              </a:rPr>
              <a:t>‌</a:t>
            </a:r>
            <a:r>
              <a:rPr lang="ar-SA" sz="1900" b="0" i="0">
                <a:solidFill>
                  <a:srgbClr val="000000"/>
                </a:solidFill>
                <a:effectLst/>
                <a:latin typeface="Gill Sans MT" panose="020B0502020104020203" pitchFamily="34" charset="0"/>
                <a:cs typeface="B Nazanin" panose="00000400000000000000" pitchFamily="2" charset="-78"/>
              </a:rPr>
              <a:t>کند و رشته</a:t>
            </a:r>
            <a:r>
              <a:rPr lang="fa-IR" sz="1900" b="0" i="0">
                <a:solidFill>
                  <a:srgbClr val="000000"/>
                </a:solidFill>
                <a:effectLst/>
                <a:latin typeface="Gill Sans MT" panose="020B0502020104020203" pitchFamily="34" charset="0"/>
                <a:cs typeface="B Nazanin" panose="00000400000000000000" pitchFamily="2" charset="-78"/>
              </a:rPr>
              <a:t>‌</a:t>
            </a:r>
            <a:r>
              <a:rPr lang="ar-SA" sz="1900" b="0" i="0">
                <a:solidFill>
                  <a:srgbClr val="000000"/>
                </a:solidFill>
                <a:effectLst/>
                <a:latin typeface="Gill Sans MT" panose="020B0502020104020203" pitchFamily="34" charset="0"/>
                <a:cs typeface="B Nazanin" panose="00000400000000000000" pitchFamily="2" charset="-78"/>
              </a:rPr>
              <a:t>ی نهایی را برمیگرداند</a:t>
            </a:r>
            <a:r>
              <a:rPr lang="fa-IR" sz="1900" b="0" i="0">
                <a:solidFill>
                  <a:srgbClr val="000000"/>
                </a:solidFill>
                <a:effectLst/>
                <a:latin typeface="Gill Sans MT" panose="020B0502020104020203" pitchFamily="34" charset="0"/>
                <a:cs typeface="B Nazanin" panose="00000400000000000000" pitchFamily="2" charset="-78"/>
              </a:rPr>
              <a:t>.</a:t>
            </a:r>
          </a:p>
          <a:p>
            <a:pPr algn="r" rtl="1"/>
            <a:endParaRPr lang="ar-SA" sz="1900" b="0" i="0">
              <a:solidFill>
                <a:srgbClr val="000000"/>
              </a:solidFill>
              <a:effectLst/>
              <a:latin typeface="Gill Sans MT" panose="020B0502020104020203" pitchFamily="34" charset="0"/>
              <a:cs typeface="B Nazanin" panose="00000400000000000000" pitchFamily="2" charset="-78"/>
            </a:endParaRPr>
          </a:p>
          <a:p>
            <a:pPr marL="285750" indent="-285750" algn="r" rtl="1">
              <a:buFont typeface="Arial" panose="020B0604020202020204" pitchFamily="34" charset="0"/>
              <a:buChar char="•"/>
            </a:pPr>
            <a:r>
              <a:rPr lang="en-GB" sz="1900" b="0" i="0">
                <a:solidFill>
                  <a:srgbClr val="000000"/>
                </a:solidFill>
                <a:effectLst/>
                <a:latin typeface="Gill Sans MT" panose="020B0502020104020203" pitchFamily="34" charset="0"/>
                <a:cs typeface="B Nazanin" panose="00000400000000000000" pitchFamily="2" charset="-78"/>
              </a:rPr>
              <a:t>str.equals(String str2)</a:t>
            </a:r>
            <a:r>
              <a:rPr lang="fa-IR" sz="1900" b="0" i="0">
                <a:solidFill>
                  <a:srgbClr val="000000"/>
                </a:solidFill>
                <a:effectLst/>
                <a:latin typeface="Gill Sans MT" panose="020B0502020104020203" pitchFamily="34" charset="0"/>
                <a:cs typeface="B Nazanin" panose="00000400000000000000" pitchFamily="2" charset="-78"/>
              </a:rPr>
              <a:t> : </a:t>
            </a:r>
            <a:r>
              <a:rPr lang="ar-SA" sz="1900" b="0" i="0">
                <a:solidFill>
                  <a:srgbClr val="000000"/>
                </a:solidFill>
                <a:effectLst/>
                <a:latin typeface="Gill Sans MT" panose="020B0502020104020203" pitchFamily="34" charset="0"/>
                <a:cs typeface="B Nazanin" panose="00000400000000000000" pitchFamily="2" charset="-78"/>
              </a:rPr>
              <a:t>دو رشته را مقایسه می</a:t>
            </a:r>
            <a:r>
              <a:rPr lang="fa-IR" sz="1900" b="0" i="0">
                <a:solidFill>
                  <a:srgbClr val="000000"/>
                </a:solidFill>
                <a:effectLst/>
                <a:latin typeface="Gill Sans MT" panose="020B0502020104020203" pitchFamily="34" charset="0"/>
                <a:cs typeface="B Nazanin" panose="00000400000000000000" pitchFamily="2" charset="-78"/>
              </a:rPr>
              <a:t>‌</a:t>
            </a:r>
            <a:r>
              <a:rPr lang="ar-SA" sz="1900" b="0" i="0">
                <a:solidFill>
                  <a:srgbClr val="000000"/>
                </a:solidFill>
                <a:effectLst/>
                <a:latin typeface="Gill Sans MT" panose="020B0502020104020203" pitchFamily="34" charset="0"/>
                <a:cs typeface="B Nazanin" panose="00000400000000000000" pitchFamily="2" charset="-78"/>
              </a:rPr>
              <a:t>کند و اگر هر دو </a:t>
            </a:r>
            <a:r>
              <a:rPr lang="ar-SA" sz="1900" b="1" i="0">
                <a:solidFill>
                  <a:srgbClr val="000000"/>
                </a:solidFill>
                <a:effectLst/>
                <a:latin typeface="Gill Sans MT" panose="020B0502020104020203" pitchFamily="34" charset="0"/>
                <a:cs typeface="B Nazanin" panose="00000400000000000000" pitchFamily="2" charset="-78"/>
              </a:rPr>
              <a:t>محتویات</a:t>
            </a:r>
            <a:r>
              <a:rPr lang="ar-SA" sz="1900" b="0" i="0">
                <a:solidFill>
                  <a:srgbClr val="000000"/>
                </a:solidFill>
                <a:effectLst/>
                <a:latin typeface="Gill Sans MT" panose="020B0502020104020203" pitchFamily="34" charset="0"/>
                <a:cs typeface="B Nazanin" panose="00000400000000000000" pitchFamily="2" charset="-78"/>
              </a:rPr>
              <a:t> یکسانی داشته</a:t>
            </a:r>
            <a:r>
              <a:rPr lang="fa-IR" sz="1900" b="0" i="0">
                <a:solidFill>
                  <a:srgbClr val="000000"/>
                </a:solidFill>
                <a:effectLst/>
                <a:latin typeface="Gill Sans MT" panose="020B0502020104020203" pitchFamily="34" charset="0"/>
                <a:cs typeface="B Nazanin" panose="00000400000000000000" pitchFamily="2" charset="-78"/>
              </a:rPr>
              <a:t> </a:t>
            </a:r>
            <a:r>
              <a:rPr lang="ar-SA" sz="1900" b="0" i="0">
                <a:solidFill>
                  <a:srgbClr val="000000"/>
                </a:solidFill>
                <a:effectLst/>
                <a:latin typeface="Gill Sans MT" panose="020B0502020104020203" pitchFamily="34" charset="0"/>
                <a:cs typeface="B Nazanin" panose="00000400000000000000" pitchFamily="2" charset="-78"/>
              </a:rPr>
              <a:t>باشند </a:t>
            </a:r>
            <a:r>
              <a:rPr lang="en-GB" sz="1900" b="0" i="0">
                <a:solidFill>
                  <a:srgbClr val="000000"/>
                </a:solidFill>
                <a:effectLst/>
                <a:latin typeface="Gill Sans MT" panose="020B0502020104020203" pitchFamily="34" charset="0"/>
                <a:cs typeface="B Nazanin" panose="00000400000000000000" pitchFamily="2" charset="-78"/>
              </a:rPr>
              <a:t>true</a:t>
            </a:r>
            <a:r>
              <a:rPr lang="fa-IR" sz="1900" b="0" i="0">
                <a:solidFill>
                  <a:srgbClr val="000000"/>
                </a:solidFill>
                <a:effectLst/>
                <a:latin typeface="Gill Sans MT" panose="020B0502020104020203" pitchFamily="34" charset="0"/>
                <a:cs typeface="B Nazanin" panose="00000400000000000000" pitchFamily="2" charset="-78"/>
              </a:rPr>
              <a:t> و</a:t>
            </a:r>
            <a:r>
              <a:rPr lang="ar-SA" sz="1900" b="0" i="0">
                <a:solidFill>
                  <a:srgbClr val="000000"/>
                </a:solidFill>
                <a:effectLst/>
                <a:latin typeface="Gill Sans MT" panose="020B0502020104020203" pitchFamily="34" charset="0"/>
                <a:cs typeface="B Nazanin" panose="00000400000000000000" pitchFamily="2" charset="-78"/>
              </a:rPr>
              <a:t> در غیر این صورت </a:t>
            </a:r>
            <a:r>
              <a:rPr lang="en-GB" sz="1900" b="0" i="0">
                <a:solidFill>
                  <a:srgbClr val="000000"/>
                </a:solidFill>
                <a:effectLst/>
                <a:latin typeface="Gill Sans MT" panose="020B0502020104020203" pitchFamily="34" charset="0"/>
                <a:cs typeface="B Nazanin" panose="00000400000000000000" pitchFamily="2" charset="-78"/>
              </a:rPr>
              <a:t>false</a:t>
            </a:r>
            <a:r>
              <a:rPr lang="fa-IR" sz="1900" b="0" i="0">
                <a:solidFill>
                  <a:srgbClr val="000000"/>
                </a:solidFill>
                <a:effectLst/>
                <a:latin typeface="Gill Sans MT" panose="020B0502020104020203" pitchFamily="34" charset="0"/>
                <a:cs typeface="B Nazanin" panose="00000400000000000000" pitchFamily="2" charset="-78"/>
              </a:rPr>
              <a:t> </a:t>
            </a:r>
            <a:r>
              <a:rPr lang="ar-SA" sz="1900" b="0" i="0">
                <a:solidFill>
                  <a:srgbClr val="000000"/>
                </a:solidFill>
                <a:effectLst/>
                <a:latin typeface="Gill Sans MT" panose="020B0502020104020203" pitchFamily="34" charset="0"/>
                <a:cs typeface="B Nazanin" panose="00000400000000000000" pitchFamily="2" charset="-78"/>
              </a:rPr>
              <a:t>برمی</a:t>
            </a:r>
            <a:r>
              <a:rPr lang="fa-IR" sz="1900" b="0" i="0">
                <a:solidFill>
                  <a:srgbClr val="000000"/>
                </a:solidFill>
                <a:effectLst/>
                <a:latin typeface="Gill Sans MT" panose="020B0502020104020203" pitchFamily="34" charset="0"/>
                <a:cs typeface="B Nazanin" panose="00000400000000000000" pitchFamily="2" charset="-78"/>
              </a:rPr>
              <a:t>‌</a:t>
            </a:r>
            <a:r>
              <a:rPr lang="ar-SA" sz="1900" b="0" i="0">
                <a:solidFill>
                  <a:srgbClr val="000000"/>
                </a:solidFill>
                <a:effectLst/>
                <a:latin typeface="Gill Sans MT" panose="020B0502020104020203" pitchFamily="34" charset="0"/>
                <a:cs typeface="B Nazanin" panose="00000400000000000000" pitchFamily="2" charset="-78"/>
              </a:rPr>
              <a:t>گرداند</a:t>
            </a:r>
            <a:r>
              <a:rPr lang="fa-IR" sz="1900" b="0" i="0">
                <a:solidFill>
                  <a:srgbClr val="000000"/>
                </a:solidFill>
                <a:effectLst/>
                <a:latin typeface="Gill Sans MT" panose="020B0502020104020203" pitchFamily="34" charset="0"/>
                <a:cs typeface="B Nazanin" panose="00000400000000000000" pitchFamily="2" charset="-78"/>
              </a:rPr>
              <a:t>.</a:t>
            </a:r>
          </a:p>
          <a:p>
            <a:pPr algn="r" rtl="1"/>
            <a:endParaRPr lang="fa-IR" sz="1900" b="0" i="0">
              <a:solidFill>
                <a:srgbClr val="000000"/>
              </a:solidFill>
              <a:effectLst/>
              <a:latin typeface="Gill Sans MT" panose="020B0502020104020203" pitchFamily="34" charset="0"/>
              <a:cs typeface="B Nazanin" panose="00000400000000000000" pitchFamily="2" charset="-78"/>
            </a:endParaRPr>
          </a:p>
          <a:p>
            <a:pPr marL="285750" indent="-285750" algn="r" rtl="1">
              <a:buFont typeface="Arial" panose="020B0604020202020204" pitchFamily="34" charset="0"/>
              <a:buChar char="•"/>
            </a:pPr>
            <a:r>
              <a:rPr lang="ar-SA" sz="1900">
                <a:latin typeface="Gill Sans MT" panose="020B0502020104020203" pitchFamily="34" charset="0"/>
                <a:cs typeface="B Nazanin" panose="00000400000000000000" pitchFamily="2" charset="-78"/>
              </a:rPr>
              <a:t> </a:t>
            </a:r>
            <a:r>
              <a:rPr lang="en-US" sz="1900">
                <a:latin typeface="Gill Sans MT" panose="020B0502020104020203" pitchFamily="34" charset="0"/>
                <a:cs typeface="B Nazanin" panose="00000400000000000000" pitchFamily="2" charset="-78"/>
              </a:rPr>
              <a:t> </a:t>
            </a:r>
            <a:r>
              <a:rPr lang="en-GB" sz="1900" b="0" i="0">
                <a:solidFill>
                  <a:srgbClr val="000000"/>
                </a:solidFill>
                <a:effectLst/>
                <a:latin typeface="Gill Sans MT" panose="020B0502020104020203" pitchFamily="34" charset="0"/>
                <a:cs typeface="B Nazanin" panose="00000400000000000000" pitchFamily="2" charset="-78"/>
              </a:rPr>
              <a:t>str.indexOf(int chUnicode</a:t>
            </a:r>
            <a:r>
              <a:rPr lang="en-US" sz="1900">
                <a:latin typeface="Gill Sans MT" panose="020B0502020104020203" pitchFamily="34" charset="0"/>
                <a:cs typeface="B Nazanin" panose="00000400000000000000" pitchFamily="2" charset="-78"/>
              </a:rPr>
              <a:t> / </a:t>
            </a:r>
            <a:r>
              <a:rPr lang="en-GB" sz="1900" b="0" i="0">
                <a:solidFill>
                  <a:srgbClr val="000000"/>
                </a:solidFill>
                <a:effectLst/>
                <a:latin typeface="Gill Sans MT" panose="020B0502020104020203" pitchFamily="34" charset="0"/>
                <a:cs typeface="B Nazanin" panose="00000400000000000000" pitchFamily="2" charset="-78"/>
              </a:rPr>
              <a:t>char c / String str2)</a:t>
            </a:r>
            <a:r>
              <a:rPr lang="fa-IR" sz="1900" b="0" i="0">
                <a:solidFill>
                  <a:srgbClr val="000000"/>
                </a:solidFill>
                <a:effectLst/>
                <a:latin typeface="Gill Sans MT" panose="020B0502020104020203" pitchFamily="34" charset="0"/>
                <a:cs typeface="B Nazanin" panose="00000400000000000000" pitchFamily="2" charset="-78"/>
              </a:rPr>
              <a:t>: در صورت وجود، </a:t>
            </a:r>
            <a:r>
              <a:rPr lang="ar-SA" sz="1900" b="0" i="0">
                <a:solidFill>
                  <a:srgbClr val="000000"/>
                </a:solidFill>
                <a:effectLst/>
                <a:latin typeface="Gill Sans MT" panose="020B0502020104020203" pitchFamily="34" charset="0"/>
                <a:cs typeface="B Nazanin" panose="00000400000000000000" pitchFamily="2" charset="-78"/>
              </a:rPr>
              <a:t>اولین</a:t>
            </a:r>
            <a:r>
              <a:rPr lang="fa-IR" sz="1900" b="0" i="0">
                <a:solidFill>
                  <a:srgbClr val="000000"/>
                </a:solidFill>
                <a:effectLst/>
                <a:latin typeface="Gill Sans MT" panose="020B0502020104020203" pitchFamily="34" charset="0"/>
                <a:cs typeface="B Nazanin" panose="00000400000000000000" pitchFamily="2" charset="-78"/>
              </a:rPr>
              <a:t> </a:t>
            </a:r>
            <a:r>
              <a:rPr lang="ar-SA" sz="1900" b="0" i="0">
                <a:solidFill>
                  <a:srgbClr val="000000"/>
                </a:solidFill>
                <a:effectLst/>
                <a:latin typeface="Gill Sans MT" panose="020B0502020104020203" pitchFamily="34" charset="0"/>
                <a:cs typeface="B Nazanin" panose="00000400000000000000" pitchFamily="2" charset="-78"/>
              </a:rPr>
              <a:t>مکان</a:t>
            </a:r>
            <a:r>
              <a:rPr lang="fa-IR" sz="1900" b="0" i="0">
                <a:solidFill>
                  <a:srgbClr val="000000"/>
                </a:solidFill>
                <a:effectLst/>
                <a:latin typeface="Gill Sans MT" panose="020B0502020104020203" pitchFamily="34" charset="0"/>
                <a:cs typeface="B Nazanin" panose="00000400000000000000" pitchFamily="2" charset="-78"/>
              </a:rPr>
              <a:t>(</a:t>
            </a:r>
            <a:r>
              <a:rPr lang="en-US" sz="1900" b="0" i="0">
                <a:solidFill>
                  <a:srgbClr val="000000"/>
                </a:solidFill>
                <a:effectLst/>
                <a:latin typeface="Gill Sans MT" panose="020B0502020104020203" pitchFamily="34" charset="0"/>
                <a:cs typeface="B Nazanin" panose="00000400000000000000" pitchFamily="2" charset="-78"/>
              </a:rPr>
              <a:t>index</a:t>
            </a:r>
            <a:r>
              <a:rPr lang="fa-IR" sz="1900" b="0" i="0">
                <a:solidFill>
                  <a:srgbClr val="000000"/>
                </a:solidFill>
                <a:effectLst/>
                <a:latin typeface="Gill Sans MT" panose="020B0502020104020203" pitchFamily="34" charset="0"/>
                <a:cs typeface="B Nazanin" panose="00000400000000000000" pitchFamily="2" charset="-78"/>
              </a:rPr>
              <a:t>)</a:t>
            </a:r>
            <a:r>
              <a:rPr lang="ar-SA" sz="1900" b="0" i="0">
                <a:solidFill>
                  <a:srgbClr val="000000"/>
                </a:solidFill>
                <a:effectLst/>
                <a:latin typeface="Gill Sans MT" panose="020B0502020104020203" pitchFamily="34" charset="0"/>
                <a:cs typeface="B Nazanin" panose="00000400000000000000" pitchFamily="2" charset="-78"/>
              </a:rPr>
              <a:t> وقوع </a:t>
            </a:r>
            <a:r>
              <a:rPr lang="fa-IR" sz="1900">
                <a:latin typeface="Gill Sans MT" panose="020B0502020104020203" pitchFamily="34" charset="0"/>
                <a:cs typeface="B Nazanin" panose="00000400000000000000" pitchFamily="2" charset="-78"/>
              </a:rPr>
              <a:t>کر</a:t>
            </a:r>
            <a:r>
              <a:rPr lang="ar-SA" sz="1900" b="0" i="0">
                <a:solidFill>
                  <a:srgbClr val="000000"/>
                </a:solidFill>
                <a:effectLst/>
                <a:latin typeface="Gill Sans MT" panose="020B0502020104020203" pitchFamily="34" charset="0"/>
                <a:cs typeface="B Nazanin" panose="00000400000000000000" pitchFamily="2" charset="-78"/>
              </a:rPr>
              <a:t>کتر مربوط به یونیکد مورد نظر، کاراکتر داده شده یا رشته</a:t>
            </a:r>
            <a:r>
              <a:rPr lang="fa-IR" sz="1900" b="0" i="0">
                <a:solidFill>
                  <a:srgbClr val="000000"/>
                </a:solidFill>
                <a:effectLst/>
                <a:latin typeface="Gill Sans MT" panose="020B0502020104020203" pitchFamily="34" charset="0"/>
                <a:cs typeface="B Nazanin" panose="00000400000000000000" pitchFamily="2" charset="-78"/>
              </a:rPr>
              <a:t>‌</a:t>
            </a:r>
            <a:r>
              <a:rPr lang="ar-SA" sz="1900" b="0" i="0">
                <a:solidFill>
                  <a:srgbClr val="000000"/>
                </a:solidFill>
                <a:effectLst/>
                <a:latin typeface="Gill Sans MT" panose="020B0502020104020203" pitchFamily="34" charset="0"/>
                <a:cs typeface="B Nazanin" panose="00000400000000000000" pitchFamily="2" charset="-78"/>
              </a:rPr>
              <a:t>ی داخل پرانتز در</a:t>
            </a:r>
            <a:r>
              <a:rPr lang="fa-IR" sz="1900" b="0" i="0">
                <a:solidFill>
                  <a:srgbClr val="000000"/>
                </a:solidFill>
                <a:effectLst/>
                <a:latin typeface="Gill Sans MT" panose="020B0502020104020203" pitchFamily="34" charset="0"/>
                <a:cs typeface="B Nazanin" panose="00000400000000000000" pitchFamily="2" charset="-78"/>
              </a:rPr>
              <a:t> رشته‌ی اولیه </a:t>
            </a:r>
            <a:r>
              <a:rPr lang="fa-IR" sz="1900">
                <a:latin typeface="Gill Sans MT" panose="020B0502020104020203" pitchFamily="34" charset="0"/>
                <a:cs typeface="B Nazanin" panose="00000400000000000000" pitchFamily="2" charset="-78"/>
              </a:rPr>
              <a:t>و </a:t>
            </a:r>
            <a:r>
              <a:rPr lang="fa-IR" sz="1900" b="0" i="0">
                <a:solidFill>
                  <a:srgbClr val="000000"/>
                </a:solidFill>
                <a:effectLst/>
                <a:latin typeface="Gill Sans MT" panose="020B0502020104020203" pitchFamily="34" charset="0"/>
                <a:cs typeface="B Nazanin" panose="00000400000000000000" pitchFamily="2" charset="-78"/>
              </a:rPr>
              <a:t>در غیر این صور</a:t>
            </a:r>
            <a:r>
              <a:rPr lang="fa-IR" sz="1900">
                <a:latin typeface="Gill Sans MT" panose="020B0502020104020203" pitchFamily="34" charset="0"/>
                <a:cs typeface="B Nazanin" panose="00000400000000000000" pitchFamily="2" charset="-78"/>
              </a:rPr>
              <a:t>ت</a:t>
            </a:r>
            <a:r>
              <a:rPr lang="fa-IR" sz="1900">
                <a:latin typeface="+mj-lt"/>
                <a:cs typeface="B Nazanin" panose="00000400000000000000" pitchFamily="2" charset="-78"/>
              </a:rPr>
              <a:t> </a:t>
            </a:r>
            <a:r>
              <a:rPr lang="en-US" sz="1900">
                <a:latin typeface="+mj-lt"/>
                <a:cs typeface="B Nazanin" panose="00000400000000000000" pitchFamily="2" charset="-78"/>
              </a:rPr>
              <a:t>-1</a:t>
            </a:r>
            <a:r>
              <a:rPr lang="fa-IR" sz="1900">
                <a:latin typeface="+mj-lt"/>
                <a:cs typeface="B Nazanin" panose="00000400000000000000" pitchFamily="2" charset="-78"/>
              </a:rPr>
              <a:t> </a:t>
            </a:r>
            <a:r>
              <a:rPr lang="ar-SA" sz="1900" b="0" i="0">
                <a:solidFill>
                  <a:srgbClr val="000000"/>
                </a:solidFill>
                <a:effectLst/>
                <a:latin typeface="Gill Sans MT" panose="020B0502020104020203" pitchFamily="34" charset="0"/>
                <a:cs typeface="B Nazanin" panose="00000400000000000000" pitchFamily="2" charset="-78"/>
              </a:rPr>
              <a:t>برمی گرداند</a:t>
            </a:r>
            <a:r>
              <a:rPr lang="fa-IR" sz="1900" b="0" i="0">
                <a:solidFill>
                  <a:srgbClr val="000000"/>
                </a:solidFill>
                <a:effectLst/>
                <a:latin typeface="Gill Sans MT" panose="020B0502020104020203" pitchFamily="34" charset="0"/>
                <a:cs typeface="B Nazanin" panose="00000400000000000000" pitchFamily="2" charset="-78"/>
              </a:rPr>
              <a:t>.</a:t>
            </a:r>
            <a:r>
              <a:rPr lang="ar-SA" sz="1900">
                <a:latin typeface="Gill Sans MT" panose="020B0502020104020203" pitchFamily="34" charset="0"/>
                <a:cs typeface="B Nazanin" panose="00000400000000000000" pitchFamily="2" charset="-78"/>
              </a:rPr>
              <a:t> </a:t>
            </a:r>
            <a:br>
              <a:rPr lang="ar-SA" sz="1900">
                <a:latin typeface="Gill Sans MT" panose="020B0502020104020203" pitchFamily="34" charset="0"/>
                <a:cs typeface="B Nazanin" panose="00000400000000000000" pitchFamily="2" charset="-78"/>
              </a:rPr>
            </a:br>
            <a:br>
              <a:rPr lang="ar-SA" sz="1900">
                <a:latin typeface="Gill Sans MT" panose="020B0502020104020203" pitchFamily="34" charset="0"/>
                <a:cs typeface="B Nazanin" panose="00000400000000000000" pitchFamily="2" charset="-78"/>
              </a:rPr>
            </a:br>
            <a:endParaRPr lang="fa-IR" sz="1900">
              <a:latin typeface="Gill Sans MT" panose="020B0502020104020203" pitchFamily="34" charset="0"/>
              <a:cs typeface="B Nazanin" panose="00000400000000000000" pitchFamily="2" charset="-78"/>
            </a:endParaRPr>
          </a:p>
        </p:txBody>
      </p:sp>
    </p:spTree>
    <p:extLst>
      <p:ext uri="{BB962C8B-B14F-4D97-AF65-F5344CB8AC3E}">
        <p14:creationId xmlns:p14="http://schemas.microsoft.com/office/powerpoint/2010/main" val="2311799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32">
          <a:extLst>
            <a:ext uri="{FF2B5EF4-FFF2-40B4-BE49-F238E27FC236}">
              <a16:creationId xmlns:a16="http://schemas.microsoft.com/office/drawing/2014/main" id="{D88B9D1A-6EC5-1991-D68A-19F1A1AD8E6F}"/>
            </a:ext>
          </a:extLst>
        </p:cNvPr>
        <p:cNvGrpSpPr/>
        <p:nvPr/>
      </p:nvGrpSpPr>
      <p:grpSpPr>
        <a:xfrm>
          <a:off x="0" y="0"/>
          <a:ext cx="0" cy="0"/>
          <a:chOff x="0" y="0"/>
          <a:chExt cx="0" cy="0"/>
        </a:xfrm>
      </p:grpSpPr>
      <p:sp>
        <p:nvSpPr>
          <p:cNvPr id="1735" name="Google Shape;1735;p43">
            <a:extLst>
              <a:ext uri="{FF2B5EF4-FFF2-40B4-BE49-F238E27FC236}">
                <a16:creationId xmlns:a16="http://schemas.microsoft.com/office/drawing/2014/main" id="{17EE45B8-7809-A8ED-382C-83E5853E4B7C}"/>
              </a:ext>
            </a:extLst>
          </p:cNvPr>
          <p:cNvSpPr txBox="1">
            <a:spLocks noGrp="1"/>
          </p:cNvSpPr>
          <p:nvPr>
            <p:ph type="title"/>
          </p:nvPr>
        </p:nvSpPr>
        <p:spPr>
          <a:xfrm>
            <a:off x="1046774" y="189300"/>
            <a:ext cx="7322525" cy="5727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sz="2800">
                <a:solidFill>
                  <a:srgbClr val="C39113"/>
                </a:solidFill>
                <a:latin typeface="Gill Sans MT" panose="020B0502020104020203" pitchFamily="34" charset="0"/>
                <a:cs typeface="B Roya" panose="00000400000000000000" pitchFamily="2" charset="-78"/>
              </a:rPr>
              <a:t>برخی متد‌های پرکاربرد </a:t>
            </a:r>
            <a:r>
              <a:rPr lang="en-US" sz="2800">
                <a:solidFill>
                  <a:srgbClr val="C39113"/>
                </a:solidFill>
                <a:latin typeface="Gill Sans MT" panose="020B0502020104020203" pitchFamily="34" charset="0"/>
                <a:cs typeface="B Roya" panose="00000400000000000000" pitchFamily="2" charset="-78"/>
              </a:rPr>
              <a:t>String</a:t>
            </a:r>
            <a:r>
              <a:rPr lang="fa-IR" sz="2800">
                <a:solidFill>
                  <a:srgbClr val="C39113"/>
                </a:solidFill>
                <a:latin typeface="Gill Sans MT" panose="020B0502020104020203" pitchFamily="34" charset="0"/>
                <a:cs typeface="B Roya" panose="00000400000000000000" pitchFamily="2" charset="-78"/>
              </a:rPr>
              <a:t> </a:t>
            </a:r>
            <a:endParaRPr sz="2800">
              <a:solidFill>
                <a:srgbClr val="C39113"/>
              </a:solidFill>
              <a:latin typeface="Gill Sans MT" panose="020B0502020104020203" pitchFamily="34" charset="0"/>
              <a:cs typeface="B Roya" panose="00000400000000000000" pitchFamily="2" charset="-78"/>
            </a:endParaRPr>
          </a:p>
        </p:txBody>
      </p:sp>
      <p:sp>
        <p:nvSpPr>
          <p:cNvPr id="3" name="TextBox 2">
            <a:extLst>
              <a:ext uri="{FF2B5EF4-FFF2-40B4-BE49-F238E27FC236}">
                <a16:creationId xmlns:a16="http://schemas.microsoft.com/office/drawing/2014/main" id="{BC1A9D45-EDE9-18CA-064A-8E62DD107574}"/>
              </a:ext>
            </a:extLst>
          </p:cNvPr>
          <p:cNvSpPr txBox="1"/>
          <p:nvPr/>
        </p:nvSpPr>
        <p:spPr>
          <a:xfrm>
            <a:off x="357521" y="943264"/>
            <a:ext cx="8011778" cy="4093428"/>
          </a:xfrm>
          <a:prstGeom prst="rect">
            <a:avLst/>
          </a:prstGeom>
          <a:noFill/>
        </p:spPr>
        <p:txBody>
          <a:bodyPr wrap="square" rtlCol="0">
            <a:spAutoFit/>
          </a:bodyPr>
          <a:lstStyle/>
          <a:p>
            <a:pPr marL="342900" indent="-342900" algn="r" rtl="1">
              <a:buFont typeface="Arial" panose="020B0604020202020204" pitchFamily="34" charset="0"/>
              <a:buChar char="•"/>
            </a:pPr>
            <a:r>
              <a:rPr lang="en-GB" sz="2000" b="0" i="0">
                <a:solidFill>
                  <a:srgbClr val="000000"/>
                </a:solidFill>
                <a:effectLst/>
                <a:latin typeface="Gill Sans MT" panose="020B0502020104020203" pitchFamily="34" charset="0"/>
                <a:cs typeface="B Nazanin" panose="00000400000000000000" pitchFamily="2" charset="-78"/>
              </a:rPr>
              <a:t> str.toUpperCase(), str.toLowerCase()</a:t>
            </a:r>
            <a:r>
              <a:rPr lang="fa-IR" sz="2000">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تمام کرکترهای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اولیه را به حروف بزرگ</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تر یا به حروف کوچک</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تر</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تبدیل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کنند و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نهایی را برمی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گردانند</a:t>
            </a:r>
            <a:r>
              <a:rPr lang="fa-IR" sz="2000" b="0" i="0">
                <a:solidFill>
                  <a:srgbClr val="000000"/>
                </a:solidFill>
                <a:effectLst/>
                <a:latin typeface="Gill Sans MT" panose="020B0502020104020203" pitchFamily="34" charset="0"/>
                <a:cs typeface="B Nazanin" panose="00000400000000000000" pitchFamily="2" charset="-78"/>
              </a:rPr>
              <a:t>.</a:t>
            </a:r>
          </a:p>
          <a:p>
            <a:pPr algn="r" rtl="1"/>
            <a:endParaRPr lang="ar-SA" sz="2000" b="0" i="0">
              <a:solidFill>
                <a:srgbClr val="000000"/>
              </a:solidFill>
              <a:effectLst/>
              <a:latin typeface="Gill Sans MT" panose="020B0502020104020203" pitchFamily="34" charset="0"/>
              <a:cs typeface="B Nazanin" panose="00000400000000000000" pitchFamily="2" charset="-78"/>
            </a:endParaRPr>
          </a:p>
          <a:p>
            <a:pPr marL="342900" indent="-342900" algn="r" rtl="1">
              <a:buFont typeface="Arial" panose="020B0604020202020204" pitchFamily="34" charset="0"/>
              <a:buChar char="•"/>
            </a:pPr>
            <a:r>
              <a:rPr lang="en-GB" sz="2000" b="0" i="0">
                <a:solidFill>
                  <a:srgbClr val="000000"/>
                </a:solidFill>
                <a:effectLst/>
                <a:latin typeface="Gill Sans MT" panose="020B0502020104020203" pitchFamily="34" charset="0"/>
                <a:cs typeface="B Nazanin" panose="00000400000000000000" pitchFamily="2" charset="-78"/>
              </a:rPr>
              <a:t>str.toCharArray()</a:t>
            </a:r>
            <a:r>
              <a:rPr lang="fa-IR" sz="2000" b="0" i="0">
                <a:solidFill>
                  <a:srgbClr val="000000"/>
                </a:solidFill>
                <a:effectLst/>
                <a:latin typeface="Gill Sans MT" panose="020B0502020104020203" pitchFamily="34" charset="0"/>
                <a:cs typeface="B Nazanin" panose="00000400000000000000" pitchFamily="2" charset="-78"/>
              </a:rPr>
              <a:t> : </a:t>
            </a:r>
            <a:r>
              <a:rPr lang="fa-IR" sz="2000">
                <a:latin typeface="Gill Sans MT" panose="020B0502020104020203" pitchFamily="34" charset="0"/>
                <a:cs typeface="B Nazanin" panose="00000400000000000000" pitchFamily="2" charset="-78"/>
              </a:rPr>
              <a:t>رشته </a:t>
            </a:r>
            <a:r>
              <a:rPr lang="ar-SA" sz="2000" b="0" i="0">
                <a:solidFill>
                  <a:srgbClr val="000000"/>
                </a:solidFill>
                <a:effectLst/>
                <a:latin typeface="Gill Sans MT" panose="020B0502020104020203" pitchFamily="34" charset="0"/>
                <a:cs typeface="B Nazanin" panose="00000400000000000000" pitchFamily="2" charset="-78"/>
              </a:rPr>
              <a:t>را به آرایه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ای از کرکترها تبدیل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کند و آ</a:t>
            </a:r>
            <a:r>
              <a:rPr lang="fa-IR" sz="2000">
                <a:latin typeface="Gill Sans MT" panose="020B0502020104020203" pitchFamily="34" charset="0"/>
                <a:cs typeface="B Nazanin" panose="00000400000000000000" pitchFamily="2" charset="-78"/>
              </a:rPr>
              <a:t>ن را برمی‌گرداند.</a:t>
            </a:r>
          </a:p>
          <a:p>
            <a:pPr algn="r" rtl="1"/>
            <a:endParaRPr lang="ar-SA" sz="2000" b="0" i="0">
              <a:solidFill>
                <a:srgbClr val="000000"/>
              </a:solidFill>
              <a:effectLst/>
              <a:latin typeface="Gill Sans MT" panose="020B0502020104020203" pitchFamily="34" charset="0"/>
              <a:cs typeface="B Nazanin" panose="00000400000000000000" pitchFamily="2" charset="-78"/>
            </a:endParaRPr>
          </a:p>
          <a:p>
            <a:pPr marL="342900" indent="-342900" algn="r" rtl="1">
              <a:buFont typeface="Arial" panose="020B0604020202020204" pitchFamily="34" charset="0"/>
              <a:buChar char="•"/>
            </a:pPr>
            <a:r>
              <a:rPr lang="en-GB" sz="2000" b="0" i="0">
                <a:solidFill>
                  <a:srgbClr val="000000"/>
                </a:solidFill>
                <a:effectLst/>
                <a:latin typeface="Gill Sans MT" panose="020B0502020104020203" pitchFamily="34" charset="0"/>
                <a:cs typeface="B Nazanin" panose="00000400000000000000" pitchFamily="2" charset="-78"/>
              </a:rPr>
              <a:t>str.split(String str2, int limit)</a:t>
            </a:r>
            <a:r>
              <a:rPr lang="fa-IR" sz="2000" b="0" i="0">
                <a:solidFill>
                  <a:srgbClr val="000000"/>
                </a:solidFill>
                <a:effectLst/>
                <a:latin typeface="Gill Sans MT" panose="020B0502020104020203" pitchFamily="34" charset="0"/>
                <a:cs typeface="B Nazanin" panose="00000400000000000000" pitchFamily="2" charset="-78"/>
              </a:rPr>
              <a:t> : </a:t>
            </a:r>
            <a:r>
              <a:rPr lang="fa-IR" sz="2000">
                <a:latin typeface="Gill Sans MT" panose="020B0502020104020203" pitchFamily="34" charset="0"/>
                <a:cs typeface="B Nazanin" panose="00000400000000000000" pitchFamily="2" charset="-78"/>
              </a:rPr>
              <a:t>رشته اولیه را </a:t>
            </a:r>
            <a:r>
              <a:rPr lang="ar-SA" sz="2000" b="0" i="0">
                <a:solidFill>
                  <a:srgbClr val="000000"/>
                </a:solidFill>
                <a:effectLst/>
                <a:latin typeface="Gill Sans MT" panose="020B0502020104020203" pitchFamily="34" charset="0"/>
                <a:cs typeface="B Nazanin" panose="00000400000000000000" pitchFamily="2" charset="-78"/>
              </a:rPr>
              <a:t>بر اساس</a:t>
            </a:r>
            <a:r>
              <a:rPr lang="fa-IR" sz="2000">
                <a:latin typeface="Gill Sans MT" panose="020B0502020104020203" pitchFamily="34" charset="0"/>
                <a:cs typeface="B Nazanin" panose="00000400000000000000" pitchFamily="2" charset="-78"/>
              </a:rPr>
              <a:t> جدا کننده (</a:t>
            </a:r>
            <a:r>
              <a:rPr lang="en-US" sz="2000">
                <a:latin typeface="Gill Sans MT" panose="020B0502020104020203" pitchFamily="34" charset="0"/>
                <a:cs typeface="B Nazanin" panose="00000400000000000000" pitchFamily="2" charset="-78"/>
              </a:rPr>
              <a:t>delimiter</a:t>
            </a:r>
            <a:r>
              <a:rPr lang="fa-IR" sz="2000">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 </a:t>
            </a:r>
            <a:r>
              <a:rPr lang="fa-IR" sz="2000" b="0" i="0">
                <a:solidFill>
                  <a:srgbClr val="000000"/>
                </a:solidFill>
                <a:effectLst/>
                <a:latin typeface="Gill Sans MT" panose="020B0502020104020203" pitchFamily="34" charset="0"/>
                <a:cs typeface="B Nazanin" panose="00000400000000000000" pitchFamily="2" charset="-78"/>
              </a:rPr>
              <a:t>که در </a:t>
            </a:r>
            <a:r>
              <a:rPr lang="ar-SA" sz="2000" b="0" i="0">
                <a:solidFill>
                  <a:srgbClr val="000000"/>
                </a:solidFill>
                <a:effectLst/>
                <a:latin typeface="Gill Sans MT" panose="020B0502020104020203" pitchFamily="34" charset="0"/>
                <a:cs typeface="B Nazanin" panose="00000400000000000000" pitchFamily="2" charset="-78"/>
              </a:rPr>
              <a:t>ورودی داده شده</a:t>
            </a:r>
            <a:r>
              <a:rPr lang="fa-IR" sz="2000" b="0" i="0">
                <a:solidFill>
                  <a:srgbClr val="000000"/>
                </a:solidFill>
                <a:effectLst/>
                <a:latin typeface="Gill Sans MT" panose="020B0502020104020203" pitchFamily="34" charset="0"/>
                <a:cs typeface="B Nazanin" panose="00000400000000000000" pitchFamily="2" charset="-78"/>
              </a:rPr>
              <a:t> تقسیم می‌کند و</a:t>
            </a:r>
            <a:r>
              <a:rPr lang="ar-SA" sz="2000" b="0" i="0">
                <a:solidFill>
                  <a:srgbClr val="000000"/>
                </a:solidFill>
                <a:effectLst/>
                <a:latin typeface="Gill Sans MT" panose="020B0502020104020203" pitchFamily="34" charset="0"/>
                <a:cs typeface="B Nazanin" panose="00000400000000000000" pitchFamily="2" charset="-78"/>
              </a:rPr>
              <a:t> </a:t>
            </a:r>
            <a:r>
              <a:rPr lang="ar-SA" sz="2000" b="1" i="0">
                <a:solidFill>
                  <a:srgbClr val="000000"/>
                </a:solidFill>
                <a:effectLst/>
                <a:latin typeface="Gill Sans MT" panose="020B0502020104020203" pitchFamily="34" charset="0"/>
                <a:cs typeface="B Nazanin" panose="00000400000000000000" pitchFamily="2" charset="-78"/>
              </a:rPr>
              <a:t>آرایه</a:t>
            </a:r>
            <a:r>
              <a:rPr lang="fa-IR" sz="2000" b="1" i="0">
                <a:solidFill>
                  <a:srgbClr val="000000"/>
                </a:solidFill>
                <a:effectLst/>
                <a:latin typeface="Gill Sans MT" panose="020B0502020104020203" pitchFamily="34" charset="0"/>
                <a:cs typeface="B Nazanin" panose="00000400000000000000" pitchFamily="2" charset="-78"/>
              </a:rPr>
              <a:t>‌</a:t>
            </a:r>
            <a:r>
              <a:rPr lang="ar-SA" sz="2000" b="1" i="0">
                <a:solidFill>
                  <a:srgbClr val="000000"/>
                </a:solidFill>
                <a:effectLst/>
                <a:latin typeface="Gill Sans MT" panose="020B0502020104020203" pitchFamily="34" charset="0"/>
                <a:cs typeface="B Nazanin" panose="00000400000000000000" pitchFamily="2" charset="-78"/>
              </a:rPr>
              <a:t>ای از رشته</a:t>
            </a:r>
            <a:r>
              <a:rPr lang="fa-IR" sz="2000" b="1" i="0">
                <a:solidFill>
                  <a:srgbClr val="000000"/>
                </a:solidFill>
                <a:effectLst/>
                <a:latin typeface="Gill Sans MT" panose="020B0502020104020203" pitchFamily="34" charset="0"/>
                <a:cs typeface="B Nazanin" panose="00000400000000000000" pitchFamily="2" charset="-78"/>
              </a:rPr>
              <a:t>‌</a:t>
            </a:r>
            <a:r>
              <a:rPr lang="ar-SA" sz="2000" b="1" i="0">
                <a:solidFill>
                  <a:srgbClr val="000000"/>
                </a:solidFill>
                <a:effectLst/>
                <a:latin typeface="Gill Sans MT" panose="020B0502020104020203" pitchFamily="34" charset="0"/>
                <a:cs typeface="B Nazanin" panose="00000400000000000000" pitchFamily="2" charset="-78"/>
              </a:rPr>
              <a:t>ها </a:t>
            </a:r>
            <a:r>
              <a:rPr lang="ar-SA" sz="2000" b="0" i="0">
                <a:solidFill>
                  <a:srgbClr val="000000"/>
                </a:solidFill>
                <a:effectLst/>
                <a:latin typeface="Gill Sans MT" panose="020B0502020104020203" pitchFamily="34" charset="0"/>
                <a:cs typeface="B Nazanin" panose="00000400000000000000" pitchFamily="2" charset="-78"/>
              </a:rPr>
              <a:t>را برمی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گردا</a:t>
            </a:r>
            <a:r>
              <a:rPr lang="fa-IR" sz="2000" b="0" i="0">
                <a:solidFill>
                  <a:srgbClr val="000000"/>
                </a:solidFill>
                <a:effectLst/>
                <a:latin typeface="Gill Sans MT" panose="020B0502020104020203" pitchFamily="34" charset="0"/>
                <a:cs typeface="B Nazanin" panose="00000400000000000000" pitchFamily="2" charset="-78"/>
              </a:rPr>
              <a:t>ند.</a:t>
            </a:r>
          </a:p>
          <a:p>
            <a:pPr algn="r" rtl="1"/>
            <a:endParaRPr lang="ar-SA" sz="2000" b="0" i="0">
              <a:solidFill>
                <a:srgbClr val="000000"/>
              </a:solidFill>
              <a:effectLst/>
              <a:latin typeface="Gill Sans MT" panose="020B0502020104020203" pitchFamily="34" charset="0"/>
              <a:cs typeface="B Nazanin" panose="00000400000000000000" pitchFamily="2" charset="-78"/>
            </a:endParaRPr>
          </a:p>
          <a:p>
            <a:pPr marL="342900" indent="-342900" algn="r" rtl="1">
              <a:buFont typeface="Arial" panose="020B0604020202020204" pitchFamily="34" charset="0"/>
              <a:buChar char="•"/>
            </a:pPr>
            <a:r>
              <a:rPr lang="en-GB" sz="2000" b="0" i="0">
                <a:solidFill>
                  <a:srgbClr val="000000"/>
                </a:solidFill>
                <a:effectLst/>
                <a:latin typeface="Gill Sans MT" panose="020B0502020104020203" pitchFamily="34" charset="0"/>
                <a:cs typeface="B Nazanin" panose="00000400000000000000" pitchFamily="2" charset="-78"/>
              </a:rPr>
              <a:t>str.valueOf(parameter)</a:t>
            </a:r>
            <a:r>
              <a:rPr lang="fa-IR" sz="2000" b="0" i="0">
                <a:solidFill>
                  <a:srgbClr val="000000"/>
                </a:solidFill>
                <a:effectLst/>
                <a:latin typeface="Gill Sans MT" panose="020B0502020104020203" pitchFamily="34" charset="0"/>
                <a:cs typeface="B Nazanin" panose="00000400000000000000" pitchFamily="2" charset="-78"/>
              </a:rPr>
              <a:t> : </a:t>
            </a:r>
            <a:r>
              <a:rPr lang="ar-SA" sz="2000" b="0" i="0">
                <a:solidFill>
                  <a:srgbClr val="000000"/>
                </a:solidFill>
                <a:effectLst/>
                <a:latin typeface="Gill Sans MT" panose="020B0502020104020203" pitchFamily="34" charset="0"/>
                <a:cs typeface="B Nazanin" panose="00000400000000000000" pitchFamily="2" charset="-78"/>
              </a:rPr>
              <a:t>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ای شامل ورودی را برمی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گرداند. (ورودی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تواند هر نوع داده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a:t>
            </a:r>
            <a:r>
              <a:rPr lang="en-GB" sz="2000" b="0" i="0">
                <a:solidFill>
                  <a:srgbClr val="000000"/>
                </a:solidFill>
                <a:effectLst/>
                <a:latin typeface="Gill Sans MT" panose="020B0502020104020203" pitchFamily="34" charset="0"/>
                <a:cs typeface="B Nazanin" panose="00000400000000000000" pitchFamily="2" charset="-78"/>
              </a:rPr>
              <a:t>primitive</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باشد)</a:t>
            </a:r>
            <a:endParaRPr lang="fa-IR" sz="2000" b="0" i="0">
              <a:solidFill>
                <a:srgbClr val="000000"/>
              </a:solidFill>
              <a:effectLst/>
              <a:latin typeface="Gill Sans MT" panose="020B0502020104020203" pitchFamily="34" charset="0"/>
              <a:cs typeface="B Nazanin" panose="00000400000000000000" pitchFamily="2" charset="-78"/>
            </a:endParaRPr>
          </a:p>
          <a:p>
            <a:pPr algn="r" rtl="1"/>
            <a:endParaRPr lang="ar-SA" sz="2000" b="0" i="0">
              <a:solidFill>
                <a:srgbClr val="000000"/>
              </a:solidFill>
              <a:effectLst/>
              <a:latin typeface="Gill Sans MT" panose="020B0502020104020203" pitchFamily="34" charset="0"/>
              <a:cs typeface="B Nazanin" panose="00000400000000000000" pitchFamily="2" charset="-78"/>
            </a:endParaRPr>
          </a:p>
          <a:p>
            <a:pPr marL="342900" indent="-342900" algn="r" rtl="1">
              <a:buFont typeface="Arial" panose="020B0604020202020204" pitchFamily="34" charset="0"/>
              <a:buChar char="•"/>
            </a:pPr>
            <a:r>
              <a:rPr lang="en-GB" sz="2000" b="0" i="0">
                <a:solidFill>
                  <a:srgbClr val="000000"/>
                </a:solidFill>
                <a:effectLst/>
                <a:latin typeface="Gill Sans MT" panose="020B0502020104020203" pitchFamily="34" charset="0"/>
                <a:cs typeface="B Nazanin" panose="00000400000000000000" pitchFamily="2" charset="-78"/>
              </a:rPr>
              <a:t>str.replace(char oldChar, char newChar)</a:t>
            </a:r>
            <a:r>
              <a:rPr lang="fa-IR" sz="2000" b="0" i="0">
                <a:solidFill>
                  <a:srgbClr val="000000"/>
                </a:solidFill>
                <a:effectLst/>
                <a:latin typeface="Gill Sans MT" panose="020B0502020104020203" pitchFamily="34" charset="0"/>
                <a:cs typeface="B Nazanin" panose="00000400000000000000" pitchFamily="2" charset="-78"/>
              </a:rPr>
              <a:t> : </a:t>
            </a:r>
            <a:r>
              <a:rPr lang="ar-SA" sz="2000" b="0" i="0">
                <a:solidFill>
                  <a:srgbClr val="000000"/>
                </a:solidFill>
                <a:effectLst/>
                <a:latin typeface="Gill Sans MT" panose="020B0502020104020203" pitchFamily="34" charset="0"/>
                <a:cs typeface="B Nazanin" panose="00000400000000000000" pitchFamily="2" charset="-78"/>
              </a:rPr>
              <a:t>تمامی ک</a:t>
            </a:r>
            <a:r>
              <a:rPr lang="fa-IR" sz="2000">
                <a:latin typeface="Gill Sans MT" panose="020B0502020104020203" pitchFamily="34" charset="0"/>
                <a:cs typeface="B Nazanin" panose="00000400000000000000" pitchFamily="2" charset="-78"/>
              </a:rPr>
              <a:t>ر</a:t>
            </a:r>
            <a:r>
              <a:rPr lang="ar-SA" sz="2000" b="0" i="0">
                <a:solidFill>
                  <a:srgbClr val="000000"/>
                </a:solidFill>
                <a:effectLst/>
                <a:latin typeface="Gill Sans MT" panose="020B0502020104020203" pitchFamily="34" charset="0"/>
                <a:cs typeface="B Nazanin" panose="00000400000000000000" pitchFamily="2" charset="-78"/>
              </a:rPr>
              <a:t>کترهای قدیمی را با ک</a:t>
            </a:r>
            <a:r>
              <a:rPr lang="fa-IR" sz="2000" b="0" i="0">
                <a:solidFill>
                  <a:srgbClr val="000000"/>
                </a:solidFill>
                <a:effectLst/>
                <a:latin typeface="Gill Sans MT" panose="020B0502020104020203" pitchFamily="34" charset="0"/>
                <a:cs typeface="B Nazanin" panose="00000400000000000000" pitchFamily="2" charset="-78"/>
              </a:rPr>
              <a:t>ر</a:t>
            </a:r>
            <a:r>
              <a:rPr lang="ar-SA" sz="2000" b="0" i="0">
                <a:solidFill>
                  <a:srgbClr val="000000"/>
                </a:solidFill>
                <a:effectLst/>
                <a:latin typeface="Gill Sans MT" panose="020B0502020104020203" pitchFamily="34" charset="0"/>
                <a:cs typeface="B Nazanin" panose="00000400000000000000" pitchFamily="2" charset="-78"/>
              </a:rPr>
              <a:t>کترهای جدید داده شده جایگزین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کند و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نهایی را</a:t>
            </a:r>
            <a:r>
              <a:rPr lang="fa-IR" sz="2000" b="0" i="0">
                <a:solidFill>
                  <a:srgbClr val="000000"/>
                </a:solidFill>
                <a:effectLst/>
                <a:latin typeface="Gill Sans MT" panose="020B0502020104020203" pitchFamily="34" charset="0"/>
                <a:cs typeface="B Nazanin" panose="00000400000000000000" pitchFamily="2" charset="-78"/>
              </a:rPr>
              <a:t> برمی‌گرداند.</a:t>
            </a:r>
            <a:endParaRPr lang="fa-IR" sz="2000">
              <a:latin typeface="Gill Sans MT" panose="020B0502020104020203" pitchFamily="34" charset="0"/>
              <a:cs typeface="B Nazanin" panose="00000400000000000000" pitchFamily="2" charset="-78"/>
            </a:endParaRPr>
          </a:p>
        </p:txBody>
      </p:sp>
    </p:spTree>
    <p:extLst>
      <p:ext uri="{BB962C8B-B14F-4D97-AF65-F5344CB8AC3E}">
        <p14:creationId xmlns:p14="http://schemas.microsoft.com/office/powerpoint/2010/main" val="1197781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32">
          <a:extLst>
            <a:ext uri="{FF2B5EF4-FFF2-40B4-BE49-F238E27FC236}">
              <a16:creationId xmlns:a16="http://schemas.microsoft.com/office/drawing/2014/main" id="{0DAEB001-59E9-85FC-3CF8-E6A2E397231B}"/>
            </a:ext>
          </a:extLst>
        </p:cNvPr>
        <p:cNvGrpSpPr/>
        <p:nvPr/>
      </p:nvGrpSpPr>
      <p:grpSpPr>
        <a:xfrm>
          <a:off x="0" y="0"/>
          <a:ext cx="0" cy="0"/>
          <a:chOff x="0" y="0"/>
          <a:chExt cx="0" cy="0"/>
        </a:xfrm>
      </p:grpSpPr>
      <p:sp>
        <p:nvSpPr>
          <p:cNvPr id="1735" name="Google Shape;1735;p43">
            <a:extLst>
              <a:ext uri="{FF2B5EF4-FFF2-40B4-BE49-F238E27FC236}">
                <a16:creationId xmlns:a16="http://schemas.microsoft.com/office/drawing/2014/main" id="{4D896479-9643-3E01-EBC1-28ABE8F8F41E}"/>
              </a:ext>
            </a:extLst>
          </p:cNvPr>
          <p:cNvSpPr txBox="1">
            <a:spLocks noGrp="1"/>
          </p:cNvSpPr>
          <p:nvPr>
            <p:ph type="title"/>
          </p:nvPr>
        </p:nvSpPr>
        <p:spPr>
          <a:xfrm>
            <a:off x="1046774" y="189300"/>
            <a:ext cx="7322525" cy="5727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sz="2800">
                <a:solidFill>
                  <a:srgbClr val="C39113"/>
                </a:solidFill>
                <a:latin typeface="Gill Sans MT" panose="020B0502020104020203" pitchFamily="34" charset="0"/>
                <a:cs typeface="B Roya" panose="00000400000000000000" pitchFamily="2" charset="-78"/>
              </a:rPr>
              <a:t>برخی متد‌های پرکاربرد </a:t>
            </a:r>
            <a:r>
              <a:rPr lang="en-US" sz="2800">
                <a:solidFill>
                  <a:srgbClr val="C39113"/>
                </a:solidFill>
                <a:latin typeface="Gill Sans MT" panose="020B0502020104020203" pitchFamily="34" charset="0"/>
                <a:cs typeface="B Roya" panose="00000400000000000000" pitchFamily="2" charset="-78"/>
              </a:rPr>
              <a:t>String</a:t>
            </a:r>
            <a:r>
              <a:rPr lang="fa-IR" sz="2800">
                <a:solidFill>
                  <a:srgbClr val="C39113"/>
                </a:solidFill>
                <a:latin typeface="Gill Sans MT" panose="020B0502020104020203" pitchFamily="34" charset="0"/>
                <a:cs typeface="B Roya" panose="00000400000000000000" pitchFamily="2" charset="-78"/>
              </a:rPr>
              <a:t> </a:t>
            </a:r>
            <a:endParaRPr sz="2800">
              <a:solidFill>
                <a:srgbClr val="C39113"/>
              </a:solidFill>
              <a:latin typeface="Gill Sans MT" panose="020B0502020104020203" pitchFamily="34" charset="0"/>
              <a:cs typeface="B Roya" panose="00000400000000000000" pitchFamily="2" charset="-78"/>
            </a:endParaRPr>
          </a:p>
        </p:txBody>
      </p:sp>
      <p:sp>
        <p:nvSpPr>
          <p:cNvPr id="3" name="TextBox 2">
            <a:extLst>
              <a:ext uri="{FF2B5EF4-FFF2-40B4-BE49-F238E27FC236}">
                <a16:creationId xmlns:a16="http://schemas.microsoft.com/office/drawing/2014/main" id="{905ADBD6-0B1A-7FBF-FE5A-14D7C9A022D1}"/>
              </a:ext>
            </a:extLst>
          </p:cNvPr>
          <p:cNvSpPr txBox="1"/>
          <p:nvPr/>
        </p:nvSpPr>
        <p:spPr>
          <a:xfrm>
            <a:off x="357521" y="943264"/>
            <a:ext cx="8011778" cy="4401205"/>
          </a:xfrm>
          <a:prstGeom prst="rect">
            <a:avLst/>
          </a:prstGeom>
          <a:noFill/>
        </p:spPr>
        <p:txBody>
          <a:bodyPr wrap="square" rtlCol="0">
            <a:spAutoFit/>
          </a:bodyPr>
          <a:lstStyle/>
          <a:p>
            <a:pPr marL="342900" indent="-342900" algn="r" rtl="1">
              <a:buFont typeface="Arial" panose="020B0604020202020204" pitchFamily="34" charset="0"/>
              <a:buChar char="•"/>
            </a:pPr>
            <a:endParaRPr lang="ar-SA" sz="2000" b="0" i="0">
              <a:solidFill>
                <a:srgbClr val="000000"/>
              </a:solidFill>
              <a:effectLst/>
              <a:latin typeface="Gill Sans MT" panose="020B0502020104020203" pitchFamily="34" charset="0"/>
              <a:cs typeface="B Nazanin" panose="00000400000000000000" pitchFamily="2" charset="-78"/>
            </a:endParaRPr>
          </a:p>
          <a:p>
            <a:pPr marL="342900" indent="-342900" algn="r" rtl="1">
              <a:buFont typeface="Arial" panose="020B0604020202020204" pitchFamily="34" charset="0"/>
              <a:buChar char="•"/>
            </a:pPr>
            <a:r>
              <a:rPr lang="en-GB" sz="2000" b="0" i="0">
                <a:solidFill>
                  <a:srgbClr val="000000"/>
                </a:solidFill>
                <a:effectLst/>
                <a:latin typeface="Gill Sans MT" panose="020B0502020104020203" pitchFamily="34" charset="0"/>
                <a:cs typeface="B Nazanin" panose="00000400000000000000" pitchFamily="2" charset="-78"/>
              </a:rPr>
              <a:t>str.compareTo(String str2)</a:t>
            </a:r>
            <a:r>
              <a:rPr lang="fa-IR" sz="2000" b="0" i="0">
                <a:solidFill>
                  <a:srgbClr val="000000"/>
                </a:solidFill>
                <a:effectLst/>
                <a:latin typeface="Gill Sans MT" panose="020B0502020104020203" pitchFamily="34" charset="0"/>
                <a:cs typeface="B Nazanin" panose="00000400000000000000" pitchFamily="2" charset="-78"/>
              </a:rPr>
              <a:t> : </a:t>
            </a:r>
            <a:r>
              <a:rPr lang="ar-SA" sz="2000" b="0" i="0">
                <a:solidFill>
                  <a:srgbClr val="000000"/>
                </a:solidFill>
                <a:effectLst/>
                <a:latin typeface="Gill Sans MT" panose="020B0502020104020203" pitchFamily="34" charset="0"/>
                <a:cs typeface="B Nazanin" panose="00000400000000000000" pitchFamily="2" charset="-78"/>
              </a:rPr>
              <a:t>دو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داده شده ر</a:t>
            </a:r>
            <a:r>
              <a:rPr lang="fa-IR" sz="2000">
                <a:latin typeface="Gill Sans MT" panose="020B0502020104020203" pitchFamily="34" charset="0"/>
                <a:cs typeface="B Nazanin" panose="00000400000000000000" pitchFamily="2" charset="-78"/>
              </a:rPr>
              <a:t>ا</a:t>
            </a:r>
            <a:r>
              <a:rPr lang="ar-SA" sz="2000" b="0" i="0">
                <a:solidFill>
                  <a:srgbClr val="000000"/>
                </a:solidFill>
                <a:effectLst/>
                <a:latin typeface="Gill Sans MT" panose="020B0502020104020203" pitchFamily="34" charset="0"/>
                <a:cs typeface="B Nazanin" panose="00000400000000000000" pitchFamily="2" charset="-78"/>
              </a:rPr>
              <a:t> مقایسه می</a:t>
            </a:r>
            <a:r>
              <a:rPr lang="fa-IR" sz="2000" b="0" i="0">
                <a:solidFill>
                  <a:srgbClr val="000000"/>
                </a:solidFill>
                <a:effectLst/>
                <a:latin typeface="Gill Sans MT" panose="020B0502020104020203" pitchFamily="34" charset="0"/>
                <a:cs typeface="B Nazanin" panose="00000400000000000000" pitchFamily="2" charset="-78"/>
              </a:rPr>
              <a:t>‌کند. </a:t>
            </a:r>
            <a:r>
              <a:rPr lang="fa-IR" sz="2000">
                <a:latin typeface="Gill Sans MT" panose="020B0502020104020203" pitchFamily="34" charset="0"/>
                <a:cs typeface="B Nazanin" panose="00000400000000000000" pitchFamily="2" charset="-78"/>
              </a:rPr>
              <a:t>اگر برابر باشند </a:t>
            </a:r>
            <a:r>
              <a:rPr lang="en-US" sz="2000">
                <a:latin typeface="Gill Sans MT" panose="020B0502020104020203" pitchFamily="34" charset="0"/>
                <a:cs typeface="B Nazanin" panose="00000400000000000000" pitchFamily="2" charset="-78"/>
              </a:rPr>
              <a:t>0</a:t>
            </a:r>
            <a:r>
              <a:rPr lang="fa-IR" sz="2000">
                <a:latin typeface="Gill Sans MT" panose="020B0502020104020203" pitchFamily="34" charset="0"/>
                <a:cs typeface="B Nazanin" panose="00000400000000000000" pitchFamily="2" charset="-78"/>
              </a:rPr>
              <a:t>، اگر رشته اولیه بزرگ‌تر باشد عددی مثبت، و اگر کوچک‌تر باشد عددی منفی برمی‌گرداند.</a:t>
            </a:r>
            <a:r>
              <a:rPr lang="ar-SA" sz="2000">
                <a:latin typeface="Gill Sans MT" panose="020B0502020104020203" pitchFamily="34" charset="0"/>
                <a:cs typeface="B Nazanin" panose="00000400000000000000" pitchFamily="2" charset="-78"/>
              </a:rPr>
              <a:t> </a:t>
            </a:r>
            <a:br>
              <a:rPr lang="ar-SA" sz="2000">
                <a:latin typeface="Gill Sans MT" panose="020B0502020104020203" pitchFamily="34" charset="0"/>
                <a:cs typeface="B Nazanin" panose="00000400000000000000" pitchFamily="2" charset="-78"/>
              </a:rPr>
            </a:br>
            <a:br>
              <a:rPr lang="ar-SA" sz="2000">
                <a:latin typeface="Gill Sans MT" panose="020B0502020104020203" pitchFamily="34" charset="0"/>
                <a:cs typeface="B Nazanin" panose="00000400000000000000" pitchFamily="2" charset="-78"/>
              </a:rPr>
            </a:br>
            <a:endParaRPr lang="en-US" sz="2000">
              <a:latin typeface="Gill Sans MT" panose="020B0502020104020203" pitchFamily="34" charset="0"/>
              <a:cs typeface="B Nazanin" panose="00000400000000000000" pitchFamily="2" charset="-78"/>
            </a:endParaRPr>
          </a:p>
          <a:p>
            <a:pPr marL="342900" indent="-342900" algn="r" rtl="1">
              <a:buFont typeface="Arial" panose="020B0604020202020204" pitchFamily="34" charset="0"/>
              <a:buChar char="•"/>
            </a:pPr>
            <a:r>
              <a:rPr lang="en-GB" sz="2000" b="0" i="0">
                <a:solidFill>
                  <a:srgbClr val="000000"/>
                </a:solidFill>
                <a:effectLst/>
                <a:latin typeface="Gill Sans MT" panose="020B0502020104020203" pitchFamily="34" charset="0"/>
                <a:cs typeface="B Nazanin" panose="00000400000000000000" pitchFamily="2" charset="-78"/>
              </a:rPr>
              <a:t>str.charAt(int index)</a:t>
            </a:r>
            <a:r>
              <a:rPr lang="fa-IR" sz="2000" b="0" i="0">
                <a:solidFill>
                  <a:srgbClr val="000000"/>
                </a:solidFill>
                <a:effectLst/>
                <a:latin typeface="Gill Sans MT" panose="020B0502020104020203" pitchFamily="34" charset="0"/>
                <a:cs typeface="B Nazanin" panose="00000400000000000000" pitchFamily="2" charset="-78"/>
              </a:rPr>
              <a:t> : کرکتر</a:t>
            </a:r>
            <a:r>
              <a:rPr lang="ar-SA" sz="2000" b="0" i="0">
                <a:solidFill>
                  <a:srgbClr val="000000"/>
                </a:solidFill>
                <a:effectLst/>
                <a:latin typeface="Gill Sans MT" panose="020B0502020104020203" pitchFamily="34" charset="0"/>
                <a:cs typeface="B Nazanin" panose="00000400000000000000" pitchFamily="2" charset="-78"/>
              </a:rPr>
              <a:t> موجود در ایندک</a:t>
            </a:r>
            <a:r>
              <a:rPr lang="fa-IR" sz="2000" b="0" i="0">
                <a:solidFill>
                  <a:srgbClr val="000000"/>
                </a:solidFill>
                <a:effectLst/>
                <a:latin typeface="Gill Sans MT" panose="020B0502020104020203" pitchFamily="34" charset="0"/>
                <a:cs typeface="B Nazanin" panose="00000400000000000000" pitchFamily="2" charset="-78"/>
              </a:rPr>
              <a:t>س</a:t>
            </a:r>
            <a:r>
              <a:rPr lang="ar-SA" sz="2000" b="0" i="0">
                <a:solidFill>
                  <a:srgbClr val="000000"/>
                </a:solidFill>
                <a:effectLst/>
                <a:latin typeface="Gill Sans MT" panose="020B0502020104020203" pitchFamily="34" charset="0"/>
                <a:cs typeface="B Nazanin" panose="00000400000000000000" pitchFamily="2" charset="-78"/>
              </a:rPr>
              <a:t> داده شده را برمی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گرداند.</a:t>
            </a:r>
            <a:endParaRPr lang="fa-IR" sz="2000" b="0" i="0">
              <a:solidFill>
                <a:srgbClr val="000000"/>
              </a:solidFill>
              <a:effectLst/>
              <a:latin typeface="Gill Sans MT" panose="020B0502020104020203" pitchFamily="34" charset="0"/>
              <a:cs typeface="B Nazanin" panose="00000400000000000000" pitchFamily="2" charset="-78"/>
            </a:endParaRPr>
          </a:p>
          <a:p>
            <a:pPr marL="342900" indent="-342900" algn="r" rtl="1">
              <a:buFont typeface="Arial" panose="020B0604020202020204" pitchFamily="34" charset="0"/>
              <a:buChar char="•"/>
            </a:pPr>
            <a:endParaRPr lang="ar-SA" sz="2000" b="0" i="0">
              <a:solidFill>
                <a:srgbClr val="000000"/>
              </a:solidFill>
              <a:effectLst/>
              <a:latin typeface="Gill Sans MT" panose="020B0502020104020203" pitchFamily="34" charset="0"/>
              <a:cs typeface="B Nazanin" panose="00000400000000000000" pitchFamily="2" charset="-78"/>
            </a:endParaRPr>
          </a:p>
          <a:p>
            <a:pPr marL="342900" indent="-342900" algn="r" rtl="1">
              <a:buFont typeface="Arial" panose="020B0604020202020204" pitchFamily="34" charset="0"/>
              <a:buChar char="•"/>
            </a:pPr>
            <a:r>
              <a:rPr lang="en-GB" sz="2000" b="0" i="0">
                <a:solidFill>
                  <a:srgbClr val="000000"/>
                </a:solidFill>
                <a:effectLst/>
                <a:latin typeface="Gill Sans MT" panose="020B0502020104020203" pitchFamily="34" charset="0"/>
                <a:cs typeface="B Nazanin" panose="00000400000000000000" pitchFamily="2" charset="-78"/>
              </a:rPr>
              <a:t>str.subString(int beginIndex, int lastIndex)</a:t>
            </a:r>
            <a:r>
              <a:rPr lang="fa-IR" sz="2000" b="0" i="0">
                <a:solidFill>
                  <a:srgbClr val="000000"/>
                </a:solidFill>
                <a:effectLst/>
                <a:latin typeface="Gill Sans MT" panose="020B0502020104020203" pitchFamily="34" charset="0"/>
                <a:cs typeface="B Nazanin" panose="00000400000000000000" pitchFamily="2" charset="-78"/>
              </a:rPr>
              <a:t> : </a:t>
            </a:r>
            <a:r>
              <a:rPr lang="ar-SA" sz="2000" b="0" i="0">
                <a:solidFill>
                  <a:srgbClr val="000000"/>
                </a:solidFill>
                <a:effectLst/>
                <a:latin typeface="Gill Sans MT" panose="020B0502020104020203" pitchFamily="34" charset="0"/>
                <a:cs typeface="B Nazanin" panose="00000400000000000000" pitchFamily="2" charset="-78"/>
              </a:rPr>
              <a:t>رشته</a:t>
            </a:r>
            <a:r>
              <a:rPr lang="fa-IR" sz="2000" b="0" i="0">
                <a:solidFill>
                  <a:srgbClr val="000000"/>
                </a:solidFill>
                <a:effectLst/>
                <a:latin typeface="Gill Sans MT" panose="020B0502020104020203" pitchFamily="34" charset="0"/>
                <a:cs typeface="B Nazanin" panose="00000400000000000000" pitchFamily="2" charset="-78"/>
              </a:rPr>
              <a:t>‌ا</a:t>
            </a:r>
            <a:r>
              <a:rPr lang="ar-SA" sz="2000" b="0" i="0">
                <a:solidFill>
                  <a:srgbClr val="000000"/>
                </a:solidFill>
                <a:effectLst/>
                <a:latin typeface="Gill Sans MT" panose="020B0502020104020203" pitchFamily="34" charset="0"/>
                <a:cs typeface="B Nazanin" panose="00000400000000000000" pitchFamily="2" charset="-78"/>
              </a:rPr>
              <a:t>ی با شروع از </a:t>
            </a:r>
            <a:r>
              <a:rPr lang="fa-IR" sz="2000" b="0" i="0">
                <a:solidFill>
                  <a:srgbClr val="000000"/>
                </a:solidFill>
                <a:effectLst/>
                <a:latin typeface="Gill Sans MT" panose="020B0502020104020203" pitchFamily="34" charset="0"/>
                <a:cs typeface="B Nazanin" panose="00000400000000000000" pitchFamily="2" charset="-78"/>
              </a:rPr>
              <a:t>ایندکس </a:t>
            </a:r>
            <a:r>
              <a:rPr lang="en-US" sz="2000" b="0" i="0">
                <a:solidFill>
                  <a:srgbClr val="000000"/>
                </a:solidFill>
                <a:effectLst/>
                <a:latin typeface="Gill Sans MT" panose="020B0502020104020203" pitchFamily="34" charset="0"/>
                <a:cs typeface="B Nazanin" panose="00000400000000000000" pitchFamily="2" charset="-78"/>
              </a:rPr>
              <a:t>beginIndex</a:t>
            </a:r>
            <a:r>
              <a:rPr lang="ar-SA" sz="2000" b="0" i="0">
                <a:solidFill>
                  <a:srgbClr val="000000"/>
                </a:solidFill>
                <a:effectLst/>
                <a:latin typeface="Gill Sans MT" panose="020B0502020104020203" pitchFamily="34" charset="0"/>
                <a:cs typeface="B Nazanin" panose="00000400000000000000" pitchFamily="2" charset="-78"/>
              </a:rPr>
              <a:t> و ختم به ایندکس ما قب</a:t>
            </a:r>
            <a:r>
              <a:rPr lang="fa-IR" sz="2000" b="0" i="0">
                <a:solidFill>
                  <a:srgbClr val="000000"/>
                </a:solidFill>
                <a:effectLst/>
                <a:latin typeface="Gill Sans MT" panose="020B0502020104020203" pitchFamily="34" charset="0"/>
                <a:cs typeface="B Nazanin" panose="00000400000000000000" pitchFamily="2" charset="-78"/>
              </a:rPr>
              <a:t>ل </a:t>
            </a:r>
            <a:r>
              <a:rPr lang="en-US" sz="2000" b="0" i="0">
                <a:solidFill>
                  <a:srgbClr val="000000"/>
                </a:solidFill>
                <a:effectLst/>
                <a:latin typeface="Gill Sans MT" panose="020B0502020104020203" pitchFamily="34" charset="0"/>
                <a:cs typeface="B Nazanin" panose="00000400000000000000" pitchFamily="2" charset="-78"/>
              </a:rPr>
              <a:t>lastIndex</a:t>
            </a:r>
            <a:r>
              <a:rPr lang="ar-SA" sz="2000" b="0" i="0">
                <a:solidFill>
                  <a:srgbClr val="000000"/>
                </a:solidFill>
                <a:effectLst/>
                <a:latin typeface="Gill Sans MT" panose="020B0502020104020203" pitchFamily="34" charset="0"/>
                <a:cs typeface="B Nazanin" panose="00000400000000000000" pitchFamily="2" charset="-78"/>
              </a:rPr>
              <a:t> از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اولیه برمی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گردان</a:t>
            </a:r>
            <a:r>
              <a:rPr lang="fa-IR" sz="2000" b="0" i="0">
                <a:solidFill>
                  <a:srgbClr val="000000"/>
                </a:solidFill>
                <a:effectLst/>
                <a:latin typeface="Gill Sans MT" panose="020B0502020104020203" pitchFamily="34" charset="0"/>
                <a:cs typeface="B Nazanin" panose="00000400000000000000" pitchFamily="2" charset="-78"/>
              </a:rPr>
              <a:t>د.</a:t>
            </a:r>
            <a:r>
              <a:rPr lang="ar-SA" sz="2000" b="0" i="0">
                <a:solidFill>
                  <a:srgbClr val="000000"/>
                </a:solidFill>
                <a:effectLst/>
                <a:latin typeface="Gill Sans MT" panose="020B0502020104020203" pitchFamily="34" charset="0"/>
                <a:cs typeface="B Nazanin" panose="00000400000000000000" pitchFamily="2" charset="-78"/>
              </a:rPr>
              <a:t> </a:t>
            </a:r>
            <a:r>
              <a:rPr lang="fa-IR" sz="2000">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در صورت عدم استفاده از </a:t>
            </a:r>
            <a:r>
              <a:rPr lang="en-US" sz="2000">
                <a:latin typeface="Gill Sans MT" panose="020B0502020104020203" pitchFamily="34" charset="0"/>
                <a:cs typeface="B Nazanin" panose="00000400000000000000" pitchFamily="2" charset="-78"/>
              </a:rPr>
              <a:t>lastIndex</a:t>
            </a:r>
            <a:r>
              <a:rPr lang="ar-SA" sz="2000" b="0" i="0">
                <a:solidFill>
                  <a:srgbClr val="000000"/>
                </a:solidFill>
                <a:effectLst/>
                <a:latin typeface="Gill Sans MT" panose="020B0502020104020203" pitchFamily="34" charset="0"/>
                <a:cs typeface="B Nazanin" panose="00000400000000000000" pitchFamily="2" charset="-78"/>
              </a:rPr>
              <a:t>، تا انتهای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اولیه در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نهایی وجود خواهد داشت</a:t>
            </a:r>
            <a:r>
              <a:rPr lang="fa-IR" sz="2000" b="0" i="0">
                <a:solidFill>
                  <a:srgbClr val="000000"/>
                </a:solidFill>
                <a:effectLst/>
                <a:latin typeface="Gill Sans MT" panose="020B0502020104020203" pitchFamily="34" charset="0"/>
                <a:cs typeface="B Nazanin" panose="00000400000000000000" pitchFamily="2" charset="-78"/>
              </a:rPr>
              <a:t>)</a:t>
            </a:r>
            <a:r>
              <a:rPr lang="ar-SA" sz="2000">
                <a:latin typeface="Gill Sans MT" panose="020B0502020104020203" pitchFamily="34" charset="0"/>
                <a:cs typeface="B Nazanin" panose="00000400000000000000" pitchFamily="2" charset="-78"/>
              </a:rPr>
              <a:t> </a:t>
            </a:r>
            <a:endParaRPr lang="fa-IR" sz="2000">
              <a:latin typeface="Gill Sans MT" panose="020B0502020104020203" pitchFamily="34" charset="0"/>
              <a:cs typeface="B Nazanin" panose="00000400000000000000" pitchFamily="2" charset="-78"/>
            </a:endParaRPr>
          </a:p>
          <a:p>
            <a:pPr marL="342900" indent="-342900" algn="r" rtl="1">
              <a:buFont typeface="Arial" panose="020B0604020202020204" pitchFamily="34" charset="0"/>
              <a:buChar char="•"/>
            </a:pPr>
            <a:endParaRPr lang="fa-IR" sz="2000">
              <a:latin typeface="Gill Sans MT" panose="020B0502020104020203" pitchFamily="34" charset="0"/>
              <a:cs typeface="B Nazanin" panose="00000400000000000000" pitchFamily="2" charset="-78"/>
            </a:endParaRPr>
          </a:p>
          <a:p>
            <a:pPr algn="l"/>
            <a:r>
              <a:rPr lang="en-US" sz="2000">
                <a:latin typeface="Gill Sans MT" panose="020B0502020104020203" pitchFamily="34" charset="0"/>
                <a:cs typeface="B Nazanin" panose="00000400000000000000" pitchFamily="2" charset="-78"/>
              </a:rPr>
              <a:t>More about String methods: </a:t>
            </a:r>
          </a:p>
          <a:p>
            <a:pPr algn="l"/>
            <a:r>
              <a:rPr lang="en-GB" sz="2000">
                <a:latin typeface="Gill Sans MT" panose="020B0502020104020203" pitchFamily="34" charset="0"/>
                <a:cs typeface="B Nazanin" panose="00000400000000000000" pitchFamily="2" charset="-78"/>
                <a:hlinkClick r:id="rId3"/>
              </a:rPr>
              <a:t>https://www.w3schools.com/java/java_ref_string.asp</a:t>
            </a:r>
            <a:br>
              <a:rPr lang="ar-SA" sz="2000">
                <a:latin typeface="Gill Sans MT" panose="020B0502020104020203" pitchFamily="34" charset="0"/>
                <a:cs typeface="B Nazanin" panose="00000400000000000000" pitchFamily="2" charset="-78"/>
              </a:rPr>
            </a:br>
            <a:endParaRPr lang="fa-IR" sz="2000">
              <a:latin typeface="Gill Sans MT" panose="020B0502020104020203" pitchFamily="34" charset="0"/>
              <a:cs typeface="B Nazanin" panose="00000400000000000000" pitchFamily="2" charset="-78"/>
            </a:endParaRPr>
          </a:p>
        </p:txBody>
      </p:sp>
    </p:spTree>
    <p:extLst>
      <p:ext uri="{BB962C8B-B14F-4D97-AF65-F5344CB8AC3E}">
        <p14:creationId xmlns:p14="http://schemas.microsoft.com/office/powerpoint/2010/main" val="628744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66">
          <a:extLst>
            <a:ext uri="{FF2B5EF4-FFF2-40B4-BE49-F238E27FC236}">
              <a16:creationId xmlns:a16="http://schemas.microsoft.com/office/drawing/2014/main" id="{340D99C9-30B6-39D5-F1E7-B7BCD5AC5CB8}"/>
            </a:ext>
          </a:extLst>
        </p:cNvPr>
        <p:cNvGrpSpPr/>
        <p:nvPr/>
      </p:nvGrpSpPr>
      <p:grpSpPr>
        <a:xfrm>
          <a:off x="0" y="0"/>
          <a:ext cx="0" cy="0"/>
          <a:chOff x="0" y="0"/>
          <a:chExt cx="0" cy="0"/>
        </a:xfrm>
      </p:grpSpPr>
      <p:sp>
        <p:nvSpPr>
          <p:cNvPr id="2" name="Google Shape;1735;p43">
            <a:extLst>
              <a:ext uri="{FF2B5EF4-FFF2-40B4-BE49-F238E27FC236}">
                <a16:creationId xmlns:a16="http://schemas.microsoft.com/office/drawing/2014/main" id="{C6C0C29B-55DC-059A-6A56-59955204A400}"/>
              </a:ext>
            </a:extLst>
          </p:cNvPr>
          <p:cNvSpPr txBox="1">
            <a:spLocks/>
          </p:cNvSpPr>
          <p:nvPr/>
        </p:nvSpPr>
        <p:spPr>
          <a:xfrm>
            <a:off x="1046774" y="189300"/>
            <a:ext cx="7475433"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en-US" sz="2800">
                <a:solidFill>
                  <a:srgbClr val="C39113"/>
                </a:solidFill>
                <a:latin typeface="Gill Sans MT" panose="020B0502020104020203" pitchFamily="34" charset="0"/>
                <a:cs typeface="B Roya" panose="00000400000000000000" pitchFamily="2" charset="-78"/>
              </a:rPr>
              <a:t>Javadoc</a:t>
            </a:r>
            <a:endParaRPr lang="en-GB" sz="2800">
              <a:solidFill>
                <a:srgbClr val="C39113"/>
              </a:solidFill>
              <a:latin typeface="Gill Sans MT" panose="020B0502020104020203" pitchFamily="34" charset="0"/>
            </a:endParaRPr>
          </a:p>
        </p:txBody>
      </p:sp>
      <p:sp>
        <p:nvSpPr>
          <p:cNvPr id="3" name="TextBox 2">
            <a:extLst>
              <a:ext uri="{FF2B5EF4-FFF2-40B4-BE49-F238E27FC236}">
                <a16:creationId xmlns:a16="http://schemas.microsoft.com/office/drawing/2014/main" id="{078F0D54-F758-E758-4831-9708ABB79EB8}"/>
              </a:ext>
            </a:extLst>
          </p:cNvPr>
          <p:cNvSpPr txBox="1"/>
          <p:nvPr/>
        </p:nvSpPr>
        <p:spPr>
          <a:xfrm>
            <a:off x="330200" y="950406"/>
            <a:ext cx="8192007" cy="3632020"/>
          </a:xfrm>
          <a:prstGeom prst="rect">
            <a:avLst/>
          </a:prstGeom>
          <a:noFill/>
        </p:spPr>
        <p:txBody>
          <a:bodyPr wrap="square" rtlCol="0">
            <a:spAutoFit/>
          </a:bodyPr>
          <a:lstStyle/>
          <a:p>
            <a:pPr algn="r" rtl="1">
              <a:lnSpc>
                <a:spcPts val="3500"/>
              </a:lnSpc>
            </a:pPr>
            <a:r>
              <a:rPr lang="ar-SA" sz="2000" b="0" i="0">
                <a:solidFill>
                  <a:srgbClr val="000000"/>
                </a:solidFill>
                <a:effectLst/>
                <a:latin typeface="Gill Sans MT" panose="020B0502020104020203" pitchFamily="34" charset="0"/>
                <a:cs typeface="B Nazanin" panose="00000400000000000000" pitchFamily="2" charset="-78"/>
              </a:rPr>
              <a:t>زبان جاوا اصولاً برای پروژه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هایی با ابعاد بزرگ استفاده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شود که به وسیله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تیم</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های برنامه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نویسی توسعه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یابد. از این رو لازم است روشی برای انتقال اطلاعات و نحوه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استفاده از کلاس</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ها و متدهای نوشته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شده توسط هر برنامه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نویس به دیگران وجود داشته باشد</a:t>
            </a:r>
            <a:r>
              <a:rPr lang="fa-IR" sz="2000">
                <a:latin typeface="Gill Sans MT" panose="020B0502020104020203" pitchFamily="34" charset="0"/>
                <a:cs typeface="B Nazanin" panose="00000400000000000000" pitchFamily="2" charset="-78"/>
              </a:rPr>
              <a:t> که نحوه</a:t>
            </a:r>
            <a:r>
              <a:rPr lang="ar-SA" sz="2000" b="0" i="0">
                <a:solidFill>
                  <a:srgbClr val="000000"/>
                </a:solidFill>
                <a:effectLst/>
                <a:latin typeface="Gill Sans MT" panose="020B0502020104020203" pitchFamily="34" charset="0"/>
                <a:cs typeface="B Nazanin" panose="00000400000000000000" pitchFamily="2" charset="-78"/>
              </a:rPr>
              <a:t> استفاده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 </a:t>
            </a:r>
            <a:r>
              <a:rPr lang="fa-IR" sz="2000" b="0" i="0">
                <a:solidFill>
                  <a:srgbClr val="000000"/>
                </a:solidFill>
                <a:effectLst/>
                <a:latin typeface="Gill Sans MT" panose="020B0502020104020203" pitchFamily="34" charset="0"/>
                <a:cs typeface="B Nazanin" panose="00000400000000000000" pitchFamily="2" charset="-78"/>
              </a:rPr>
              <a:t>از</a:t>
            </a:r>
            <a:r>
              <a:rPr lang="ar-SA" sz="2000" b="0" i="0">
                <a:solidFill>
                  <a:srgbClr val="000000"/>
                </a:solidFill>
                <a:effectLst/>
                <a:latin typeface="Gill Sans MT" panose="020B0502020104020203" pitchFamily="34" charset="0"/>
                <a:cs typeface="B Nazanin" panose="00000400000000000000" pitchFamily="2" charset="-78"/>
              </a:rPr>
              <a:t> آن</a:t>
            </a:r>
            <a:r>
              <a:rPr lang="fa-IR" sz="2000" b="0" i="0">
                <a:solidFill>
                  <a:srgbClr val="000000"/>
                </a:solidFill>
                <a:effectLst/>
                <a:latin typeface="Gill Sans MT" panose="020B0502020104020203" pitchFamily="34" charset="0"/>
                <a:cs typeface="B Nazanin" panose="00000400000000000000" pitchFamily="2" charset="-78"/>
              </a:rPr>
              <a:t>‌ها</a:t>
            </a:r>
            <a:r>
              <a:rPr lang="ar-SA" sz="2000" b="0" i="0">
                <a:solidFill>
                  <a:srgbClr val="000000"/>
                </a:solidFill>
                <a:effectLst/>
                <a:latin typeface="Gill Sans MT" panose="020B0502020104020203" pitchFamily="34" charset="0"/>
                <a:cs typeface="B Nazanin" panose="00000400000000000000" pitchFamily="2" charset="-78"/>
              </a:rPr>
              <a:t> </a:t>
            </a:r>
            <a:r>
              <a:rPr lang="fa-IR" sz="2000" b="0" i="0">
                <a:solidFill>
                  <a:srgbClr val="000000"/>
                </a:solidFill>
                <a:effectLst/>
                <a:latin typeface="Gill Sans MT" panose="020B0502020104020203" pitchFamily="34" charset="0"/>
                <a:cs typeface="B Nazanin" panose="00000400000000000000" pitchFamily="2" charset="-78"/>
              </a:rPr>
              <a:t>را</a:t>
            </a:r>
            <a:r>
              <a:rPr lang="ar-SA" sz="2000" b="0" i="0">
                <a:solidFill>
                  <a:srgbClr val="000000"/>
                </a:solidFill>
                <a:effectLst/>
                <a:latin typeface="Gill Sans MT" panose="020B0502020104020203" pitchFamily="34" charset="0"/>
                <a:cs typeface="B Nazanin" panose="00000400000000000000" pitchFamily="2" charset="-78"/>
              </a:rPr>
              <a:t> به </a:t>
            </a:r>
            <a:r>
              <a:rPr lang="fa-IR" sz="2000" b="0" i="0">
                <a:solidFill>
                  <a:srgbClr val="000000"/>
                </a:solidFill>
                <a:effectLst/>
                <a:latin typeface="Gill Sans MT" panose="020B0502020104020203" pitchFamily="34" charset="0"/>
                <a:cs typeface="B Nazanin" panose="00000400000000000000" pitchFamily="2" charset="-78"/>
              </a:rPr>
              <a:t>طو</a:t>
            </a:r>
            <a:r>
              <a:rPr lang="fa-IR" sz="2000">
                <a:latin typeface="Gill Sans MT" panose="020B0502020104020203" pitchFamily="34" charset="0"/>
                <a:cs typeface="B Nazanin" panose="00000400000000000000" pitchFamily="2" charset="-78"/>
              </a:rPr>
              <a:t>ر</a:t>
            </a:r>
            <a:r>
              <a:rPr lang="ar-SA" sz="2000" b="0" i="0">
                <a:solidFill>
                  <a:srgbClr val="000000"/>
                </a:solidFill>
                <a:effectLst/>
                <a:latin typeface="Gill Sans MT" panose="020B0502020104020203" pitchFamily="34" charset="0"/>
                <a:cs typeface="B Nazanin" panose="00000400000000000000" pitchFamily="2" charset="-78"/>
              </a:rPr>
              <a:t>ی مشخص </a:t>
            </a:r>
            <a:r>
              <a:rPr lang="fa-IR" sz="2000" b="0" i="0">
                <a:solidFill>
                  <a:srgbClr val="000000"/>
                </a:solidFill>
                <a:effectLst/>
                <a:latin typeface="Gill Sans MT" panose="020B0502020104020203" pitchFamily="34" charset="0"/>
                <a:cs typeface="B Nazanin" panose="00000400000000000000" pitchFamily="2" charset="-78"/>
              </a:rPr>
              <a:t>کند</a:t>
            </a:r>
            <a:r>
              <a:rPr lang="ar-SA" sz="2000" b="0" i="0">
                <a:solidFill>
                  <a:srgbClr val="000000"/>
                </a:solidFill>
                <a:effectLst/>
                <a:latin typeface="Gill Sans MT" panose="020B0502020104020203" pitchFamily="34" charset="0"/>
                <a:cs typeface="B Nazanin" panose="00000400000000000000" pitchFamily="2" charset="-78"/>
              </a:rPr>
              <a:t> که بدون نیاز به اطلاع از جزئیات و نحوه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پیاده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سازی، بتوان به سادگی از آنها در کاربردهای مختلف استفاده کرد.</a:t>
            </a:r>
            <a:r>
              <a:rPr lang="ar-SA" sz="2000">
                <a:latin typeface="Gill Sans MT" panose="020B0502020104020203" pitchFamily="34" charset="0"/>
                <a:cs typeface="B Nazanin" panose="00000400000000000000" pitchFamily="2" charset="-78"/>
              </a:rPr>
              <a:t> </a:t>
            </a:r>
            <a:endParaRPr lang="en-US" sz="2000">
              <a:latin typeface="Gill Sans MT" panose="020B0502020104020203" pitchFamily="34" charset="0"/>
              <a:cs typeface="B Nazanin" panose="00000400000000000000" pitchFamily="2" charset="-78"/>
            </a:endParaRPr>
          </a:p>
          <a:p>
            <a:pPr algn="r" rtl="1">
              <a:lnSpc>
                <a:spcPts val="3500"/>
              </a:lnSpc>
            </a:pPr>
            <a:br>
              <a:rPr lang="ar-SA" sz="2000">
                <a:latin typeface="Gill Sans MT" panose="020B0502020104020203" pitchFamily="34" charset="0"/>
                <a:cs typeface="B Nazanin" panose="00000400000000000000" pitchFamily="2" charset="-78"/>
              </a:rPr>
            </a:br>
            <a:r>
              <a:rPr lang="ar-SA" sz="2000" b="0" i="0">
                <a:solidFill>
                  <a:srgbClr val="000000"/>
                </a:solidFill>
                <a:effectLst/>
                <a:latin typeface="Gill Sans MT" panose="020B0502020104020203" pitchFamily="34" charset="0"/>
                <a:cs typeface="B Nazanin" panose="00000400000000000000" pitchFamily="2" charset="-78"/>
              </a:rPr>
              <a:t> این عمل توسط مستندسازی کدها </a:t>
            </a:r>
            <a:r>
              <a:rPr lang="fa-IR" sz="2000" b="0" i="0">
                <a:solidFill>
                  <a:srgbClr val="000000"/>
                </a:solidFill>
                <a:effectLst/>
                <a:latin typeface="Gill Sans MT" panose="020B0502020104020203" pitchFamily="34" charset="0"/>
                <a:cs typeface="B Nazanin" panose="00000400000000000000" pitchFamily="2" charset="-78"/>
              </a:rPr>
              <a:t>(</a:t>
            </a:r>
            <a:r>
              <a:rPr lang="en-US" sz="2000" b="0" i="0">
                <a:solidFill>
                  <a:srgbClr val="000000"/>
                </a:solidFill>
                <a:effectLst/>
                <a:latin typeface="Gill Sans MT" panose="020B0502020104020203" pitchFamily="34" charset="0"/>
                <a:cs typeface="B Nazanin" panose="00000400000000000000" pitchFamily="2" charset="-78"/>
              </a:rPr>
              <a:t>Documentation</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انجام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شود</a:t>
            </a:r>
            <a:r>
              <a:rPr lang="fa-IR" sz="2000" b="0" i="0">
                <a:solidFill>
                  <a:srgbClr val="000000"/>
                </a:solidFill>
                <a:effectLst/>
                <a:latin typeface="Gill Sans MT" panose="020B0502020104020203" pitchFamily="34" charset="0"/>
                <a:cs typeface="B Nazanin" panose="00000400000000000000" pitchFamily="2" charset="-78"/>
              </a:rPr>
              <a:t>.</a:t>
            </a:r>
            <a:r>
              <a:rPr lang="ar-SA" sz="2000">
                <a:latin typeface="Gill Sans MT" panose="020B0502020104020203" pitchFamily="34" charset="0"/>
                <a:cs typeface="B Nazanin" panose="00000400000000000000" pitchFamily="2" charset="-78"/>
              </a:rPr>
              <a:t> </a:t>
            </a:r>
            <a:br>
              <a:rPr lang="ar-SA" sz="2000">
                <a:latin typeface="Gill Sans MT" panose="020B0502020104020203" pitchFamily="34" charset="0"/>
                <a:cs typeface="B Nazanin" panose="00000400000000000000" pitchFamily="2" charset="-78"/>
              </a:rPr>
            </a:br>
            <a:endParaRPr lang="en-US" sz="2000">
              <a:latin typeface="Gill Sans MT" panose="020B0502020104020203" pitchFamily="34" charset="0"/>
              <a:cs typeface="B Nazanin" panose="00000400000000000000" pitchFamily="2" charset="-78"/>
            </a:endParaRPr>
          </a:p>
        </p:txBody>
      </p:sp>
    </p:spTree>
    <p:extLst>
      <p:ext uri="{BB962C8B-B14F-4D97-AF65-F5344CB8AC3E}">
        <p14:creationId xmlns:p14="http://schemas.microsoft.com/office/powerpoint/2010/main" val="3259422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66">
          <a:extLst>
            <a:ext uri="{FF2B5EF4-FFF2-40B4-BE49-F238E27FC236}">
              <a16:creationId xmlns:a16="http://schemas.microsoft.com/office/drawing/2014/main" id="{FF5ADA4E-FD55-682C-21D3-A63FF8CA1BB8}"/>
            </a:ext>
          </a:extLst>
        </p:cNvPr>
        <p:cNvGrpSpPr/>
        <p:nvPr/>
      </p:nvGrpSpPr>
      <p:grpSpPr>
        <a:xfrm>
          <a:off x="0" y="0"/>
          <a:ext cx="0" cy="0"/>
          <a:chOff x="0" y="0"/>
          <a:chExt cx="0" cy="0"/>
        </a:xfrm>
      </p:grpSpPr>
      <p:sp>
        <p:nvSpPr>
          <p:cNvPr id="2" name="Google Shape;1735;p43">
            <a:extLst>
              <a:ext uri="{FF2B5EF4-FFF2-40B4-BE49-F238E27FC236}">
                <a16:creationId xmlns:a16="http://schemas.microsoft.com/office/drawing/2014/main" id="{ECCED451-FE07-DF63-E53B-E0B7B897568A}"/>
              </a:ext>
            </a:extLst>
          </p:cNvPr>
          <p:cNvSpPr txBox="1">
            <a:spLocks/>
          </p:cNvSpPr>
          <p:nvPr/>
        </p:nvSpPr>
        <p:spPr>
          <a:xfrm>
            <a:off x="1046774" y="189300"/>
            <a:ext cx="7475433"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en-US" sz="2800">
                <a:solidFill>
                  <a:srgbClr val="C39113"/>
                </a:solidFill>
                <a:latin typeface="Gill Sans MT" panose="020B0502020104020203" pitchFamily="34" charset="0"/>
                <a:cs typeface="B Roya" panose="00000400000000000000" pitchFamily="2" charset="-78"/>
              </a:rPr>
              <a:t>Javadoc</a:t>
            </a:r>
            <a:endParaRPr lang="en-GB" sz="2800">
              <a:solidFill>
                <a:srgbClr val="C39113"/>
              </a:solidFill>
              <a:latin typeface="Gill Sans MT" panose="020B0502020104020203" pitchFamily="34" charset="0"/>
            </a:endParaRPr>
          </a:p>
        </p:txBody>
      </p:sp>
      <p:sp>
        <p:nvSpPr>
          <p:cNvPr id="3" name="TextBox 2">
            <a:extLst>
              <a:ext uri="{FF2B5EF4-FFF2-40B4-BE49-F238E27FC236}">
                <a16:creationId xmlns:a16="http://schemas.microsoft.com/office/drawing/2014/main" id="{1E28DC98-61F4-4D48-DF99-9BDE064C1DE7}"/>
              </a:ext>
            </a:extLst>
          </p:cNvPr>
          <p:cNvSpPr txBox="1"/>
          <p:nvPr/>
        </p:nvSpPr>
        <p:spPr>
          <a:xfrm>
            <a:off x="330200" y="950406"/>
            <a:ext cx="8192007" cy="3967753"/>
          </a:xfrm>
          <a:prstGeom prst="rect">
            <a:avLst/>
          </a:prstGeom>
          <a:noFill/>
        </p:spPr>
        <p:txBody>
          <a:bodyPr wrap="square" rtlCol="0">
            <a:spAutoFit/>
          </a:bodyPr>
          <a:lstStyle/>
          <a:p>
            <a:pPr algn="r" rtl="1">
              <a:lnSpc>
                <a:spcPts val="3500"/>
              </a:lnSpc>
            </a:pPr>
            <a:r>
              <a:rPr lang="ar-SA" sz="2000" b="0" i="0">
                <a:solidFill>
                  <a:srgbClr val="000000"/>
                </a:solidFill>
                <a:effectLst/>
                <a:latin typeface="Gill Sans MT" panose="020B0502020104020203" pitchFamily="34" charset="0"/>
                <a:cs typeface="B Nazanin" panose="00000400000000000000" pitchFamily="2" charset="-78"/>
              </a:rPr>
              <a:t>یکی از مهم</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ترین ابزارهای نگارش مستند</a:t>
            </a:r>
            <a:r>
              <a:rPr lang="fa-IR" sz="2000" b="0" i="0">
                <a:solidFill>
                  <a:srgbClr val="000000"/>
                </a:solidFill>
                <a:effectLst/>
                <a:latin typeface="Gill Sans MT" panose="020B0502020104020203" pitchFamily="34" charset="0"/>
                <a:cs typeface="B Nazanin" panose="00000400000000000000" pitchFamily="2" charset="-78"/>
              </a:rPr>
              <a:t>ات</a:t>
            </a:r>
            <a:r>
              <a:rPr lang="ar-SA" sz="2000" b="0" i="0">
                <a:solidFill>
                  <a:srgbClr val="000000"/>
                </a:solidFill>
                <a:effectLst/>
                <a:latin typeface="Gill Sans MT" panose="020B0502020104020203" pitchFamily="34" charset="0"/>
                <a:cs typeface="B Nazanin" panose="00000400000000000000" pitchFamily="2" charset="-78"/>
              </a:rPr>
              <a:t> در جاوا، جاواداک</a:t>
            </a:r>
            <a:r>
              <a:rPr lang="fa-IR" sz="2000">
                <a:latin typeface="Gill Sans MT" panose="020B0502020104020203" pitchFamily="34" charset="0"/>
                <a:cs typeface="B Nazanin" panose="00000400000000000000" pitchFamily="2" charset="-78"/>
              </a:rPr>
              <a:t> (</a:t>
            </a:r>
            <a:r>
              <a:rPr lang="en-US" sz="2000">
                <a:latin typeface="Gill Sans MT" panose="020B0502020104020203" pitchFamily="34" charset="0"/>
                <a:cs typeface="B Nazanin" panose="00000400000000000000" pitchFamily="2" charset="-78"/>
              </a:rPr>
              <a:t>javadoc</a:t>
            </a:r>
            <a:r>
              <a:rPr lang="fa-IR" sz="2000">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 اس</a:t>
            </a:r>
            <a:r>
              <a:rPr lang="fa-IR" sz="2000" b="0" i="0">
                <a:solidFill>
                  <a:srgbClr val="000000"/>
                </a:solidFill>
                <a:effectLst/>
                <a:latin typeface="Gill Sans MT" panose="020B0502020104020203" pitchFamily="34" charset="0"/>
                <a:cs typeface="B Nazanin" panose="00000400000000000000" pitchFamily="2" charset="-78"/>
              </a:rPr>
              <a:t>ت که</a:t>
            </a:r>
            <a:r>
              <a:rPr lang="ar-SA" sz="2000" b="0" i="0">
                <a:solidFill>
                  <a:srgbClr val="000000"/>
                </a:solidFill>
                <a:effectLst/>
                <a:latin typeface="Gill Sans MT" panose="020B0502020104020203" pitchFamily="34" charset="0"/>
                <a:cs typeface="B Nazanin" panose="00000400000000000000" pitchFamily="2" charset="-78"/>
              </a:rPr>
              <a:t> در </a:t>
            </a:r>
            <a:r>
              <a:rPr lang="en-GB" sz="2000" b="0" i="0">
                <a:solidFill>
                  <a:srgbClr val="000000"/>
                </a:solidFill>
                <a:effectLst/>
                <a:latin typeface="Gill Sans MT" panose="020B0502020104020203" pitchFamily="34" charset="0"/>
                <a:cs typeface="B Nazanin" panose="00000400000000000000" pitchFamily="2" charset="-78"/>
              </a:rPr>
              <a:t>JDK</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موجود است</a:t>
            </a:r>
            <a:r>
              <a:rPr lang="fa-IR" sz="2000" b="0" i="0">
                <a:solidFill>
                  <a:srgbClr val="000000"/>
                </a:solidFill>
                <a:effectLst/>
                <a:latin typeface="Gill Sans MT" panose="020B0502020104020203" pitchFamily="34" charset="0"/>
                <a:cs typeface="B Nazanin" panose="00000400000000000000" pitchFamily="2" charset="-78"/>
              </a:rPr>
              <a:t>. </a:t>
            </a:r>
          </a:p>
          <a:p>
            <a:pPr algn="r" rtl="1">
              <a:lnSpc>
                <a:spcPts val="3500"/>
              </a:lnSpc>
            </a:pPr>
            <a:r>
              <a:rPr lang="ar-SA" sz="2000" b="0" i="0">
                <a:solidFill>
                  <a:srgbClr val="000000"/>
                </a:solidFill>
                <a:effectLst/>
                <a:latin typeface="Gill Sans MT" panose="020B0502020104020203" pitchFamily="34" charset="0"/>
                <a:cs typeface="B Nazanin" panose="00000400000000000000" pitchFamily="2" charset="-78"/>
              </a:rPr>
              <a:t>این مستندات برای کتابخانه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های معروف جاوا در اینترنت موجود است و درسایت</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هایی مانند سایت</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های زیر یافت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شوند</a:t>
            </a:r>
            <a:r>
              <a:rPr lang="fa-IR" sz="2000" b="0" i="0">
                <a:solidFill>
                  <a:srgbClr val="000000"/>
                </a:solidFill>
                <a:effectLst/>
                <a:latin typeface="Gill Sans MT" panose="020B0502020104020203" pitchFamily="34" charset="0"/>
                <a:cs typeface="B Nazanin" panose="00000400000000000000" pitchFamily="2" charset="-78"/>
              </a:rPr>
              <a:t>.</a:t>
            </a:r>
            <a:r>
              <a:rPr lang="ar-SA" sz="2000">
                <a:latin typeface="Gill Sans MT" panose="020B0502020104020203" pitchFamily="34" charset="0"/>
                <a:cs typeface="B Nazanin" panose="00000400000000000000" pitchFamily="2" charset="-78"/>
              </a:rPr>
              <a:t> </a:t>
            </a:r>
            <a:br>
              <a:rPr lang="ar-SA" sz="2000">
                <a:latin typeface="Gill Sans MT" panose="020B0502020104020203" pitchFamily="34" charset="0"/>
                <a:cs typeface="B Nazanin" panose="00000400000000000000" pitchFamily="2" charset="-78"/>
              </a:rPr>
            </a:br>
            <a:endParaRPr lang="fa-IR" sz="2000">
              <a:latin typeface="Gill Sans MT" panose="020B0502020104020203" pitchFamily="34" charset="0"/>
              <a:cs typeface="B Nazanin" panose="00000400000000000000" pitchFamily="2" charset="-78"/>
            </a:endParaRPr>
          </a:p>
          <a:p>
            <a:pPr>
              <a:buNone/>
            </a:pPr>
            <a:r>
              <a:rPr lang="en-GB" sz="1800" b="0" i="0">
                <a:solidFill>
                  <a:srgbClr val="000000"/>
                </a:solidFill>
                <a:effectLst/>
                <a:latin typeface="+mj-lt"/>
              </a:rPr>
              <a:t>•</a:t>
            </a:r>
            <a:r>
              <a:rPr lang="en-GB" sz="1800" b="0" i="0">
                <a:solidFill>
                  <a:srgbClr val="000000"/>
                </a:solidFill>
                <a:effectLst/>
                <a:latin typeface="+mj-lt"/>
                <a:hlinkClick r:id="rId3"/>
              </a:rPr>
              <a:t> </a:t>
            </a:r>
            <a:r>
              <a:rPr lang="en-GB" sz="1800" b="0" i="0">
                <a:solidFill>
                  <a:srgbClr val="1155CC"/>
                </a:solidFill>
                <a:effectLst/>
                <a:latin typeface="+mj-lt"/>
                <a:hlinkClick r:id="rId3"/>
              </a:rPr>
              <a:t>https://www.oracle.com</a:t>
            </a:r>
            <a:endParaRPr lang="en-GB" sz="1800" b="0" i="0">
              <a:solidFill>
                <a:srgbClr val="1155CC"/>
              </a:solidFill>
              <a:effectLst/>
              <a:latin typeface="+mj-lt"/>
            </a:endParaRPr>
          </a:p>
          <a:p>
            <a:pPr>
              <a:buNone/>
            </a:pPr>
            <a:r>
              <a:rPr lang="en-GB" sz="1800" b="0" i="0">
                <a:solidFill>
                  <a:srgbClr val="000000"/>
                </a:solidFill>
                <a:effectLst/>
                <a:latin typeface="+mj-lt"/>
              </a:rPr>
              <a:t>• </a:t>
            </a:r>
            <a:r>
              <a:rPr lang="en-GB" sz="1800" b="0" i="0">
                <a:solidFill>
                  <a:srgbClr val="1155CC"/>
                </a:solidFill>
                <a:effectLst/>
                <a:latin typeface="+mj-lt"/>
                <a:hlinkClick r:id="rId4"/>
              </a:rPr>
              <a:t>https://www.tutorialspoint.com/java</a:t>
            </a:r>
            <a:r>
              <a:rPr lang="en-GB" sz="2800">
                <a:latin typeface="+mj-lt"/>
                <a:hlinkClick r:id="rId4"/>
              </a:rPr>
              <a:t> </a:t>
            </a:r>
            <a:endParaRPr lang="fa-IR" sz="2800">
              <a:latin typeface="+mj-lt"/>
            </a:endParaRPr>
          </a:p>
          <a:p>
            <a:pPr algn="r" rtl="1">
              <a:buNone/>
            </a:pPr>
            <a:br>
              <a:rPr lang="ar-SA" sz="2000">
                <a:latin typeface="Gill Sans MT" panose="020B0502020104020203" pitchFamily="34" charset="0"/>
                <a:cs typeface="B Nazanin" panose="00000400000000000000" pitchFamily="2" charset="-78"/>
              </a:rPr>
            </a:br>
            <a:br>
              <a:rPr lang="en-GB" sz="2000">
                <a:latin typeface="Gill Sans MT" panose="020B0502020104020203" pitchFamily="34" charset="0"/>
                <a:cs typeface="B Nazanin" panose="00000400000000000000" pitchFamily="2" charset="-78"/>
              </a:rPr>
            </a:br>
            <a:endParaRPr lang="fa-IR" sz="2000">
              <a:latin typeface="Gill Sans MT" panose="020B0502020104020203" pitchFamily="34" charset="0"/>
              <a:cs typeface="B Nazanin" panose="00000400000000000000" pitchFamily="2" charset="-78"/>
            </a:endParaRPr>
          </a:p>
        </p:txBody>
      </p:sp>
    </p:spTree>
    <p:extLst>
      <p:ext uri="{BB962C8B-B14F-4D97-AF65-F5344CB8AC3E}">
        <p14:creationId xmlns:p14="http://schemas.microsoft.com/office/powerpoint/2010/main" val="2080645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66">
          <a:extLst>
            <a:ext uri="{FF2B5EF4-FFF2-40B4-BE49-F238E27FC236}">
              <a16:creationId xmlns:a16="http://schemas.microsoft.com/office/drawing/2014/main" id="{4BA9992C-3771-01A0-7555-AC94D6B0BB4C}"/>
            </a:ext>
          </a:extLst>
        </p:cNvPr>
        <p:cNvGrpSpPr/>
        <p:nvPr/>
      </p:nvGrpSpPr>
      <p:grpSpPr>
        <a:xfrm>
          <a:off x="0" y="0"/>
          <a:ext cx="0" cy="0"/>
          <a:chOff x="0" y="0"/>
          <a:chExt cx="0" cy="0"/>
        </a:xfrm>
      </p:grpSpPr>
      <p:sp>
        <p:nvSpPr>
          <p:cNvPr id="2" name="Google Shape;1735;p43">
            <a:extLst>
              <a:ext uri="{FF2B5EF4-FFF2-40B4-BE49-F238E27FC236}">
                <a16:creationId xmlns:a16="http://schemas.microsoft.com/office/drawing/2014/main" id="{FFC90A76-F84F-6670-E1F1-3E54791397C1}"/>
              </a:ext>
            </a:extLst>
          </p:cNvPr>
          <p:cNvSpPr txBox="1">
            <a:spLocks/>
          </p:cNvSpPr>
          <p:nvPr/>
        </p:nvSpPr>
        <p:spPr>
          <a:xfrm>
            <a:off x="1046774" y="189300"/>
            <a:ext cx="7475433"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fa-IR" sz="2800">
                <a:solidFill>
                  <a:srgbClr val="C39113"/>
                </a:solidFill>
                <a:latin typeface="Gill Sans MT" panose="020B0502020104020203" pitchFamily="34" charset="0"/>
                <a:cs typeface="B Roya" panose="00000400000000000000" pitchFamily="2" charset="-78"/>
              </a:rPr>
              <a:t>استفاده از </a:t>
            </a:r>
            <a:r>
              <a:rPr lang="en-US" sz="2800">
                <a:solidFill>
                  <a:srgbClr val="C39113"/>
                </a:solidFill>
                <a:latin typeface="Gill Sans MT" panose="020B0502020104020203" pitchFamily="34" charset="0"/>
                <a:cs typeface="B Roya" panose="00000400000000000000" pitchFamily="2" charset="-78"/>
              </a:rPr>
              <a:t>Javadoc</a:t>
            </a:r>
            <a:endParaRPr lang="en-GB" sz="2800">
              <a:solidFill>
                <a:srgbClr val="C39113"/>
              </a:solidFill>
              <a:latin typeface="Gill Sans MT" panose="020B0502020104020203" pitchFamily="34" charset="0"/>
            </a:endParaRPr>
          </a:p>
        </p:txBody>
      </p:sp>
      <p:sp>
        <p:nvSpPr>
          <p:cNvPr id="3" name="TextBox 2">
            <a:extLst>
              <a:ext uri="{FF2B5EF4-FFF2-40B4-BE49-F238E27FC236}">
                <a16:creationId xmlns:a16="http://schemas.microsoft.com/office/drawing/2014/main" id="{684C7560-1AD8-7D64-1260-2C30D0F15375}"/>
              </a:ext>
            </a:extLst>
          </p:cNvPr>
          <p:cNvSpPr txBox="1"/>
          <p:nvPr/>
        </p:nvSpPr>
        <p:spPr>
          <a:xfrm>
            <a:off x="330200" y="950406"/>
            <a:ext cx="8192007" cy="1852430"/>
          </a:xfrm>
          <a:prstGeom prst="rect">
            <a:avLst/>
          </a:prstGeom>
          <a:noFill/>
        </p:spPr>
        <p:txBody>
          <a:bodyPr wrap="square" rtlCol="0">
            <a:spAutoFit/>
          </a:bodyPr>
          <a:lstStyle/>
          <a:p>
            <a:pPr algn="r" rtl="1">
              <a:lnSpc>
                <a:spcPts val="3500"/>
              </a:lnSpc>
            </a:pPr>
            <a:r>
              <a:rPr lang="ar-SA" sz="2000" b="0" i="0">
                <a:solidFill>
                  <a:srgbClr val="000000"/>
                </a:solidFill>
                <a:effectLst/>
                <a:latin typeface="Gill Sans MT" panose="020B0502020104020203" pitchFamily="34" charset="0"/>
                <a:cs typeface="B Nazanin" panose="00000400000000000000" pitchFamily="2" charset="-78"/>
              </a:rPr>
              <a:t>استفاده از این ابزار به این صورت است که ابتدا در کد خود با استفاده از یک دستور زبان خاص توضیحات را وارد کرده، سپس با اجرای جاواداک مستندات را در قالب یک فایل </a:t>
            </a:r>
            <a:r>
              <a:rPr lang="en-GB" sz="2000" b="0" i="0">
                <a:solidFill>
                  <a:srgbClr val="000000"/>
                </a:solidFill>
                <a:effectLst/>
                <a:latin typeface="Gill Sans MT" panose="020B0502020104020203" pitchFamily="34" charset="0"/>
                <a:cs typeface="B Nazanin" panose="00000400000000000000" pitchFamily="2" charset="-78"/>
              </a:rPr>
              <a:t>html</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تولید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کنید. این دستورات به صورت کامنت</a:t>
            </a:r>
            <a:r>
              <a:rPr lang="fa-IR" sz="2000" b="0" i="0">
                <a:solidFill>
                  <a:srgbClr val="000000"/>
                </a:solidFill>
                <a:effectLst/>
                <a:latin typeface="Gill Sans MT" panose="020B0502020104020203" pitchFamily="34" charset="0"/>
                <a:cs typeface="B Nazanin" panose="00000400000000000000" pitchFamily="2" charset="-78"/>
              </a:rPr>
              <a:t> لا</a:t>
            </a:r>
            <a:r>
              <a:rPr lang="ar-SA" sz="2000" b="0" i="0">
                <a:solidFill>
                  <a:srgbClr val="000000"/>
                </a:solidFill>
                <a:effectLst/>
                <a:latin typeface="Gill Sans MT" panose="020B0502020104020203" pitchFamily="34" charset="0"/>
                <a:cs typeface="B Nazanin" panose="00000400000000000000" pitchFamily="2" charset="-78"/>
              </a:rPr>
              <a:t>بلای کد نوشته</a:t>
            </a:r>
            <a:r>
              <a:rPr lang="fa-IR" sz="2000" b="0" i="0">
                <a:solidFill>
                  <a:srgbClr val="000000"/>
                </a:solidFill>
                <a:effectLst/>
                <a:latin typeface="Gill Sans MT" panose="020B0502020104020203" pitchFamily="34" charset="0"/>
                <a:cs typeface="B Nazanin" panose="00000400000000000000" pitchFamily="2" charset="-78"/>
              </a:rPr>
              <a:t> می‌شود.</a:t>
            </a:r>
            <a:br>
              <a:rPr lang="ar-SA" sz="2000">
                <a:latin typeface="Gill Sans MT" panose="020B0502020104020203" pitchFamily="34" charset="0"/>
                <a:cs typeface="B Nazanin" panose="00000400000000000000" pitchFamily="2" charset="-78"/>
              </a:rPr>
            </a:br>
            <a:endParaRPr lang="fa-IR" sz="2000">
              <a:latin typeface="Gill Sans MT" panose="020B0502020104020203" pitchFamily="34" charset="0"/>
              <a:cs typeface="B Nazanin" panose="00000400000000000000" pitchFamily="2" charset="-78"/>
            </a:endParaRPr>
          </a:p>
        </p:txBody>
      </p:sp>
      <p:pic>
        <p:nvPicPr>
          <p:cNvPr id="5" name="Picture 4">
            <a:extLst>
              <a:ext uri="{FF2B5EF4-FFF2-40B4-BE49-F238E27FC236}">
                <a16:creationId xmlns:a16="http://schemas.microsoft.com/office/drawing/2014/main" id="{D58F7ADA-DB89-41E2-2223-CB1D1DAACF78}"/>
              </a:ext>
            </a:extLst>
          </p:cNvPr>
          <p:cNvPicPr>
            <a:picLocks noChangeAspect="1"/>
          </p:cNvPicPr>
          <p:nvPr/>
        </p:nvPicPr>
        <p:blipFill>
          <a:blip r:embed="rId3"/>
          <a:srcRect l="1786" t="1608" r="1348" b="3824"/>
          <a:stretch/>
        </p:blipFill>
        <p:spPr>
          <a:xfrm>
            <a:off x="914401" y="1956391"/>
            <a:ext cx="4075814" cy="2997809"/>
          </a:xfrm>
          <a:prstGeom prst="rect">
            <a:avLst/>
          </a:prstGeom>
        </p:spPr>
      </p:pic>
    </p:spTree>
    <p:extLst>
      <p:ext uri="{BB962C8B-B14F-4D97-AF65-F5344CB8AC3E}">
        <p14:creationId xmlns:p14="http://schemas.microsoft.com/office/powerpoint/2010/main" val="3901281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57"/>
        <p:cNvGrpSpPr/>
        <p:nvPr/>
      </p:nvGrpSpPr>
      <p:grpSpPr>
        <a:xfrm>
          <a:off x="0" y="0"/>
          <a:ext cx="0" cy="0"/>
          <a:chOff x="0" y="0"/>
          <a:chExt cx="0" cy="0"/>
        </a:xfrm>
      </p:grpSpPr>
      <p:sp>
        <p:nvSpPr>
          <p:cNvPr id="1458" name="Google Shape;1458;p36"/>
          <p:cNvSpPr txBox="1">
            <a:spLocks noGrp="1"/>
          </p:cNvSpPr>
          <p:nvPr>
            <p:ph type="title"/>
          </p:nvPr>
        </p:nvSpPr>
        <p:spPr>
          <a:xfrm>
            <a:off x="1172800" y="158677"/>
            <a:ext cx="6345600" cy="572698"/>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sz="2800">
                <a:solidFill>
                  <a:srgbClr val="C39113"/>
                </a:solidFill>
                <a:cs typeface="B Roya" panose="00000400000000000000" pitchFamily="2" charset="-78"/>
              </a:rPr>
              <a:t>مقدمه</a:t>
            </a:r>
            <a:endParaRPr>
              <a:solidFill>
                <a:srgbClr val="C39113"/>
              </a:solidFill>
              <a:cs typeface="B Roya" panose="00000400000000000000" pitchFamily="2" charset="-78"/>
            </a:endParaRPr>
          </a:p>
        </p:txBody>
      </p:sp>
      <p:sp>
        <p:nvSpPr>
          <p:cNvPr id="1459" name="Google Shape;1459;p36"/>
          <p:cNvSpPr txBox="1">
            <a:spLocks noGrp="1"/>
          </p:cNvSpPr>
          <p:nvPr>
            <p:ph type="body" idx="1"/>
          </p:nvPr>
        </p:nvSpPr>
        <p:spPr>
          <a:xfrm>
            <a:off x="393700" y="1054100"/>
            <a:ext cx="7124700" cy="35433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sz="2000">
                <a:solidFill>
                  <a:schemeClr val="dk1"/>
                </a:solidFill>
                <a:latin typeface="Gill Sans MT" panose="020B0502020104020203" pitchFamily="34" charset="0"/>
                <a:cs typeface="B Nazanin" panose="00000400000000000000" pitchFamily="2" charset="-78"/>
              </a:rPr>
              <a:t>در جلسات گذشته با برنامه نویسی شیء گرا (</a:t>
            </a:r>
            <a:r>
              <a:rPr lang="en-US" sz="2000">
                <a:solidFill>
                  <a:schemeClr val="dk1"/>
                </a:solidFill>
                <a:latin typeface="Gill Sans MT" panose="020B0502020104020203" pitchFamily="34" charset="0"/>
                <a:cs typeface="B Nazanin" panose="00000400000000000000" pitchFamily="2" charset="-78"/>
              </a:rPr>
              <a:t>OOP</a:t>
            </a:r>
            <a:r>
              <a:rPr lang="fa-IR" sz="2000">
                <a:solidFill>
                  <a:schemeClr val="dk1"/>
                </a:solidFill>
                <a:latin typeface="Gill Sans MT" panose="020B0502020104020203" pitchFamily="34" charset="0"/>
                <a:cs typeface="B Nazanin" panose="00000400000000000000" pitchFamily="2" charset="-78"/>
              </a:rPr>
              <a:t>) و برخی اجزا ابتدایی آن مانند </a:t>
            </a:r>
            <a:r>
              <a:rPr lang="en-GB" sz="2000">
                <a:solidFill>
                  <a:schemeClr val="dk1"/>
                </a:solidFill>
                <a:latin typeface="Gill Sans MT" panose="020B0502020104020203" pitchFamily="34" charset="0"/>
                <a:cs typeface="B Nazanin" panose="00000400000000000000" pitchFamily="2" charset="-78"/>
              </a:rPr>
              <a:t>Object، Class، Constructor، getter</a:t>
            </a:r>
            <a:r>
              <a:rPr lang="fa-IR" sz="2000">
                <a:solidFill>
                  <a:schemeClr val="dk1"/>
                </a:solidFill>
                <a:latin typeface="Gill Sans MT" panose="020B0502020104020203" pitchFamily="34" charset="0"/>
                <a:cs typeface="B Nazanin" panose="00000400000000000000" pitchFamily="2" charset="-78"/>
              </a:rPr>
              <a:t> و</a:t>
            </a:r>
            <a:r>
              <a:rPr lang="en-GB" sz="2000">
                <a:solidFill>
                  <a:schemeClr val="dk1"/>
                </a:solidFill>
                <a:latin typeface="Gill Sans MT" panose="020B0502020104020203" pitchFamily="34" charset="0"/>
                <a:cs typeface="B Nazanin" panose="00000400000000000000" pitchFamily="2" charset="-78"/>
              </a:rPr>
              <a:t>setter</a:t>
            </a:r>
            <a:r>
              <a:rPr lang="fa-IR" sz="2000">
                <a:solidFill>
                  <a:schemeClr val="dk1"/>
                </a:solidFill>
                <a:latin typeface="Gill Sans MT" panose="020B0502020104020203" pitchFamily="34" charset="0"/>
                <a:cs typeface="B Nazanin" panose="00000400000000000000" pitchFamily="2" charset="-78"/>
              </a:rPr>
              <a:t> و همچنین برخی مفاهیم مهم مانند کپسوله سازی آشنا شدیم.</a:t>
            </a:r>
          </a:p>
          <a:p>
            <a:pPr marL="0" lvl="0" indent="0" algn="r" rtl="1">
              <a:spcBef>
                <a:spcPts val="0"/>
              </a:spcBef>
              <a:spcAft>
                <a:spcPts val="0"/>
              </a:spcAft>
              <a:buNone/>
            </a:pPr>
            <a:endParaRPr lang="fa-IR" sz="2000">
              <a:solidFill>
                <a:schemeClr val="dk1"/>
              </a:solidFill>
              <a:latin typeface="Gill Sans MT" panose="020B0502020104020203" pitchFamily="34" charset="0"/>
              <a:cs typeface="B Nazanin" panose="00000400000000000000" pitchFamily="2" charset="-78"/>
            </a:endParaRPr>
          </a:p>
          <a:p>
            <a:pPr marL="0" lvl="0" indent="0" algn="r" rtl="1">
              <a:spcBef>
                <a:spcPts val="0"/>
              </a:spcBef>
              <a:spcAft>
                <a:spcPts val="0"/>
              </a:spcAft>
              <a:buNone/>
            </a:pPr>
            <a:r>
              <a:rPr lang="fa-IR" sz="2000">
                <a:solidFill>
                  <a:schemeClr val="dk1"/>
                </a:solidFill>
                <a:latin typeface="Gill Sans MT" panose="020B0502020104020203" pitchFamily="34" charset="0"/>
                <a:cs typeface="B Nazanin" panose="00000400000000000000" pitchFamily="2" charset="-78"/>
              </a:rPr>
              <a:t>در این جلسه ابتدا با مفهوم مهم و پر کاربرد دیگری به نام</a:t>
            </a:r>
            <a:r>
              <a:rPr lang="en-US" sz="2000">
                <a:solidFill>
                  <a:schemeClr val="dk1"/>
                </a:solidFill>
                <a:latin typeface="Gill Sans MT" panose="020B0502020104020203" pitchFamily="34" charset="0"/>
                <a:cs typeface="B Nazanin" panose="00000400000000000000" pitchFamily="2" charset="-78"/>
              </a:rPr>
              <a:t> </a:t>
            </a:r>
            <a:r>
              <a:rPr lang="en-GB" sz="2000">
                <a:solidFill>
                  <a:schemeClr val="dk1"/>
                </a:solidFill>
                <a:latin typeface="Gill Sans MT" panose="020B0502020104020203" pitchFamily="34" charset="0"/>
                <a:cs typeface="B Nazanin" panose="00000400000000000000" pitchFamily="2" charset="-78"/>
              </a:rPr>
              <a:t>Object Composition </a:t>
            </a:r>
            <a:r>
              <a:rPr lang="fa-IR" sz="2000">
                <a:solidFill>
                  <a:schemeClr val="dk1"/>
                </a:solidFill>
                <a:latin typeface="Gill Sans MT" panose="020B0502020104020203" pitchFamily="34" charset="0"/>
                <a:cs typeface="B Nazanin" panose="00000400000000000000" pitchFamily="2" charset="-78"/>
              </a:rPr>
              <a:t>آشنا خواهیم شد و نمونه ای از کاربرد آن را خواهیم دید.</a:t>
            </a:r>
          </a:p>
          <a:p>
            <a:pPr marL="0" lvl="0" indent="0" algn="r" rtl="1">
              <a:spcBef>
                <a:spcPts val="0"/>
              </a:spcBef>
              <a:spcAft>
                <a:spcPts val="0"/>
              </a:spcAft>
              <a:buNone/>
            </a:pPr>
            <a:endParaRPr lang="fa-IR" sz="2000">
              <a:solidFill>
                <a:schemeClr val="dk1"/>
              </a:solidFill>
              <a:latin typeface="Gill Sans MT" panose="020B0502020104020203" pitchFamily="34" charset="0"/>
              <a:cs typeface="B Nazanin" panose="00000400000000000000" pitchFamily="2" charset="-78"/>
            </a:endParaRPr>
          </a:p>
          <a:p>
            <a:pPr marL="0" lvl="0" indent="0" algn="r" rtl="1">
              <a:spcBef>
                <a:spcPts val="0"/>
              </a:spcBef>
              <a:spcAft>
                <a:spcPts val="0"/>
              </a:spcAft>
              <a:buNone/>
            </a:pPr>
            <a:r>
              <a:rPr lang="fa-IR" sz="2000">
                <a:solidFill>
                  <a:schemeClr val="dk1"/>
                </a:solidFill>
                <a:latin typeface="Gill Sans MT" panose="020B0502020104020203" pitchFamily="34" charset="0"/>
                <a:cs typeface="B Nazanin" panose="00000400000000000000" pitchFamily="2" charset="-78"/>
              </a:rPr>
              <a:t>در ادامه با ساختار رشته ها در زبان جاوا آشنا شده و به بررسی برخی </a:t>
            </a:r>
            <a:r>
              <a:rPr lang="en-GB" sz="2000">
                <a:solidFill>
                  <a:schemeClr val="dk1"/>
                </a:solidFill>
                <a:latin typeface="Gill Sans MT" panose="020B0502020104020203" pitchFamily="34" charset="0"/>
                <a:cs typeface="B Nazanin" panose="00000400000000000000" pitchFamily="2" charset="-78"/>
              </a:rPr>
              <a:t>method </a:t>
            </a:r>
            <a:r>
              <a:rPr lang="fa-IR" sz="2000">
                <a:solidFill>
                  <a:schemeClr val="dk1"/>
                </a:solidFill>
                <a:latin typeface="Gill Sans MT" panose="020B0502020104020203" pitchFamily="34" charset="0"/>
                <a:cs typeface="B Nazanin" panose="00000400000000000000" pitchFamily="2" charset="-78"/>
              </a:rPr>
              <a:t> های مهم آن ها خواهیم پرداخت.</a:t>
            </a:r>
          </a:p>
          <a:p>
            <a:pPr marL="0" lvl="0" indent="0" algn="r" rtl="1">
              <a:spcBef>
                <a:spcPts val="0"/>
              </a:spcBef>
              <a:spcAft>
                <a:spcPts val="0"/>
              </a:spcAft>
              <a:buNone/>
            </a:pPr>
            <a:endParaRPr lang="fa-IR" sz="2000">
              <a:solidFill>
                <a:schemeClr val="dk1"/>
              </a:solidFill>
              <a:latin typeface="Gill Sans MT" panose="020B0502020104020203" pitchFamily="34" charset="0"/>
              <a:cs typeface="B Nazanin" panose="00000400000000000000" pitchFamily="2" charset="-78"/>
            </a:endParaRPr>
          </a:p>
          <a:p>
            <a:pPr marL="0" lvl="0" indent="0" algn="r" rtl="1">
              <a:spcBef>
                <a:spcPts val="0"/>
              </a:spcBef>
              <a:spcAft>
                <a:spcPts val="0"/>
              </a:spcAft>
              <a:buNone/>
            </a:pPr>
            <a:r>
              <a:rPr lang="fa-IR" sz="2000">
                <a:solidFill>
                  <a:schemeClr val="dk1"/>
                </a:solidFill>
                <a:latin typeface="Gill Sans MT" panose="020B0502020104020203" pitchFamily="34" charset="0"/>
                <a:cs typeface="B Nazanin" panose="00000400000000000000" pitchFamily="2" charset="-78"/>
              </a:rPr>
              <a:t>و در آخر طریقه مستند سازی کد از طریق</a:t>
            </a:r>
            <a:r>
              <a:rPr lang="en-GB" sz="2000">
                <a:solidFill>
                  <a:schemeClr val="dk1"/>
                </a:solidFill>
                <a:latin typeface="Gill Sans MT" panose="020B0502020104020203" pitchFamily="34" charset="0"/>
                <a:cs typeface="B Nazanin" panose="00000400000000000000" pitchFamily="2" charset="-78"/>
              </a:rPr>
              <a:t>javadoc </a:t>
            </a:r>
            <a:r>
              <a:rPr lang="fa-IR" sz="2000">
                <a:solidFill>
                  <a:schemeClr val="dk1"/>
                </a:solidFill>
                <a:latin typeface="Gill Sans MT" panose="020B0502020104020203" pitchFamily="34" charset="0"/>
                <a:cs typeface="B Nazanin" panose="00000400000000000000" pitchFamily="2" charset="-78"/>
              </a:rPr>
              <a:t> را خواهیم دید.</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66">
          <a:extLst>
            <a:ext uri="{FF2B5EF4-FFF2-40B4-BE49-F238E27FC236}">
              <a16:creationId xmlns:a16="http://schemas.microsoft.com/office/drawing/2014/main" id="{C57E9C98-295C-E674-4509-0663E5DAFA54}"/>
            </a:ext>
          </a:extLst>
        </p:cNvPr>
        <p:cNvGrpSpPr/>
        <p:nvPr/>
      </p:nvGrpSpPr>
      <p:grpSpPr>
        <a:xfrm>
          <a:off x="0" y="0"/>
          <a:ext cx="0" cy="0"/>
          <a:chOff x="0" y="0"/>
          <a:chExt cx="0" cy="0"/>
        </a:xfrm>
      </p:grpSpPr>
      <p:sp>
        <p:nvSpPr>
          <p:cNvPr id="2" name="Google Shape;1735;p43">
            <a:extLst>
              <a:ext uri="{FF2B5EF4-FFF2-40B4-BE49-F238E27FC236}">
                <a16:creationId xmlns:a16="http://schemas.microsoft.com/office/drawing/2014/main" id="{C9F4CB6E-AD2B-DDAA-FAA8-050402D89A69}"/>
              </a:ext>
            </a:extLst>
          </p:cNvPr>
          <p:cNvSpPr txBox="1">
            <a:spLocks/>
          </p:cNvSpPr>
          <p:nvPr/>
        </p:nvSpPr>
        <p:spPr>
          <a:xfrm>
            <a:off x="1046774" y="189300"/>
            <a:ext cx="7475433"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fa-IR" sz="2800">
                <a:solidFill>
                  <a:srgbClr val="C39113"/>
                </a:solidFill>
                <a:latin typeface="Gill Sans MT" panose="020B0502020104020203" pitchFamily="34" charset="0"/>
                <a:cs typeface="B Roya" panose="00000400000000000000" pitchFamily="2" charset="-78"/>
              </a:rPr>
              <a:t>استفاده از </a:t>
            </a:r>
            <a:r>
              <a:rPr lang="en-US" sz="2800">
                <a:solidFill>
                  <a:srgbClr val="C39113"/>
                </a:solidFill>
                <a:latin typeface="Gill Sans MT" panose="020B0502020104020203" pitchFamily="34" charset="0"/>
                <a:cs typeface="B Roya" panose="00000400000000000000" pitchFamily="2" charset="-78"/>
              </a:rPr>
              <a:t>Javadoc</a:t>
            </a:r>
            <a:endParaRPr lang="en-GB" sz="2800">
              <a:solidFill>
                <a:srgbClr val="C39113"/>
              </a:solidFill>
              <a:latin typeface="Gill Sans MT" panose="020B0502020104020203" pitchFamily="34" charset="0"/>
            </a:endParaRPr>
          </a:p>
        </p:txBody>
      </p:sp>
      <p:sp>
        <p:nvSpPr>
          <p:cNvPr id="3" name="TextBox 2">
            <a:extLst>
              <a:ext uri="{FF2B5EF4-FFF2-40B4-BE49-F238E27FC236}">
                <a16:creationId xmlns:a16="http://schemas.microsoft.com/office/drawing/2014/main" id="{3149AF6F-7B08-57F1-977C-0E60F41705C3}"/>
              </a:ext>
            </a:extLst>
          </p:cNvPr>
          <p:cNvSpPr txBox="1"/>
          <p:nvPr/>
        </p:nvSpPr>
        <p:spPr>
          <a:xfrm>
            <a:off x="330200" y="950406"/>
            <a:ext cx="8192007" cy="3198953"/>
          </a:xfrm>
          <a:prstGeom prst="rect">
            <a:avLst/>
          </a:prstGeom>
          <a:noFill/>
        </p:spPr>
        <p:txBody>
          <a:bodyPr wrap="square" rtlCol="0">
            <a:spAutoFit/>
          </a:bodyPr>
          <a:lstStyle/>
          <a:p>
            <a:pPr algn="r" rtl="1">
              <a:lnSpc>
                <a:spcPts val="3500"/>
              </a:lnSpc>
            </a:pPr>
            <a:r>
              <a:rPr lang="fa-IR" sz="2000" b="0" i="0">
                <a:solidFill>
                  <a:srgbClr val="000000"/>
                </a:solidFill>
                <a:effectLst/>
                <a:latin typeface="Gill Sans MT" panose="020B0502020104020203" pitchFamily="34" charset="0"/>
                <a:cs typeface="B Nazanin" panose="00000400000000000000" pitchFamily="2" charset="-78"/>
              </a:rPr>
              <a:t>در مستند‌سازی از تگ‌ها برای معرفی مشخصات استفاده می‌شود.</a:t>
            </a:r>
          </a:p>
          <a:p>
            <a:pPr algn="r" rtl="1">
              <a:lnSpc>
                <a:spcPts val="3500"/>
              </a:lnSpc>
            </a:pPr>
            <a:r>
              <a:rPr lang="ar-SA" sz="2000" b="0" i="0">
                <a:solidFill>
                  <a:srgbClr val="000000"/>
                </a:solidFill>
                <a:effectLst/>
                <a:latin typeface="Gill Sans MT" panose="020B0502020104020203" pitchFamily="34" charset="0"/>
                <a:cs typeface="B Nazanin" panose="00000400000000000000" pitchFamily="2" charset="-78"/>
              </a:rPr>
              <a:t>برای مثال، </a:t>
            </a:r>
            <a:r>
              <a:rPr lang="en-US" sz="2000">
                <a:latin typeface="Gill Sans MT" panose="020B0502020104020203" pitchFamily="34" charset="0"/>
                <a:cs typeface="B Nazanin" panose="00000400000000000000" pitchFamily="2" charset="-78"/>
              </a:rPr>
              <a:t>@param</a:t>
            </a:r>
            <a:r>
              <a:rPr lang="fa-IR" sz="2000">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جهت معرفی آرگومان</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های یک متد است که اصولاً بیان آن در مستندسازی هر متد الزامیست. </a:t>
            </a:r>
            <a:r>
              <a:rPr lang="fa-IR" sz="2000" b="0" i="0">
                <a:solidFill>
                  <a:srgbClr val="000000"/>
                </a:solidFill>
                <a:effectLst/>
                <a:latin typeface="Gill Sans MT" panose="020B0502020104020203" pitchFamily="34" charset="0"/>
                <a:cs typeface="B Nazanin" panose="00000400000000000000" pitchFamily="2" charset="-78"/>
              </a:rPr>
              <a:t>برای آشنایی با تگ‌های </a:t>
            </a:r>
            <a:r>
              <a:rPr lang="fa-IR" sz="2000">
                <a:latin typeface="Gill Sans MT" panose="020B0502020104020203" pitchFamily="34" charset="0"/>
                <a:cs typeface="B Nazanin" panose="00000400000000000000" pitchFamily="2" charset="-78"/>
              </a:rPr>
              <a:t>دیگر از منبع زیر استفاده کنید:</a:t>
            </a:r>
          </a:p>
          <a:p>
            <a:pPr algn="r" rtl="1">
              <a:lnSpc>
                <a:spcPts val="3500"/>
              </a:lnSpc>
            </a:pPr>
            <a:endParaRPr lang="fa-IR" sz="2000">
              <a:latin typeface="Gill Sans MT" panose="020B0502020104020203" pitchFamily="34" charset="0"/>
              <a:cs typeface="B Nazanin" panose="00000400000000000000" pitchFamily="2" charset="-78"/>
            </a:endParaRPr>
          </a:p>
          <a:p>
            <a:pPr marL="342900" indent="-342900" algn="l">
              <a:lnSpc>
                <a:spcPts val="3500"/>
              </a:lnSpc>
              <a:buFont typeface="Arial" panose="020B0604020202020204" pitchFamily="34" charset="0"/>
              <a:buChar char="•"/>
            </a:pPr>
            <a:r>
              <a:rPr lang="en-GB" sz="2000">
                <a:latin typeface="Gill Sans MT" panose="020B0502020104020203" pitchFamily="34" charset="0"/>
                <a:cs typeface="B Nazanin" panose="00000400000000000000" pitchFamily="2" charset="-78"/>
                <a:hlinkClick r:id="rId3"/>
              </a:rPr>
              <a:t>https://www.tutorialspoint.com/java/java_documentation.htm</a:t>
            </a:r>
            <a:endParaRPr lang="en-GB" sz="2000">
              <a:latin typeface="Gill Sans MT" panose="020B0502020104020203" pitchFamily="34" charset="0"/>
              <a:cs typeface="B Nazanin" panose="00000400000000000000" pitchFamily="2" charset="-78"/>
            </a:endParaRPr>
          </a:p>
          <a:p>
            <a:pPr algn="r" rtl="1">
              <a:lnSpc>
                <a:spcPts val="3500"/>
              </a:lnSpc>
            </a:pPr>
            <a:endParaRPr lang="en-GB" sz="2000">
              <a:latin typeface="Gill Sans MT" panose="020B0502020104020203" pitchFamily="34" charset="0"/>
              <a:cs typeface="B Nazanin" panose="00000400000000000000" pitchFamily="2" charset="-78"/>
            </a:endParaRPr>
          </a:p>
          <a:p>
            <a:pPr algn="r" rtl="1">
              <a:lnSpc>
                <a:spcPts val="3500"/>
              </a:lnSpc>
            </a:pPr>
            <a:r>
              <a:rPr lang="fa-IR" sz="2000">
                <a:latin typeface="Gill Sans MT" panose="020B0502020104020203" pitchFamily="34" charset="0"/>
                <a:cs typeface="B Nazanin" panose="00000400000000000000" pitchFamily="2" charset="-78"/>
              </a:rPr>
              <a:t>به مثال موجود در </a:t>
            </a:r>
            <a:r>
              <a:rPr lang="en-US" sz="2000">
                <a:latin typeface="Gill Sans MT" panose="020B0502020104020203" pitchFamily="34" charset="0"/>
                <a:cs typeface="B Nazanin" panose="00000400000000000000" pitchFamily="2" charset="-78"/>
              </a:rPr>
              <a:t>Examples/workshop3/javadoc</a:t>
            </a:r>
            <a:r>
              <a:rPr lang="fa-IR" sz="2000">
                <a:latin typeface="Gill Sans MT" panose="020B0502020104020203" pitchFamily="34" charset="0"/>
                <a:cs typeface="B Nazanin" panose="00000400000000000000" pitchFamily="2" charset="-78"/>
              </a:rPr>
              <a:t> توجه کنید.</a:t>
            </a:r>
            <a:endParaRPr lang="en-GB" sz="2000">
              <a:latin typeface="Gill Sans MT" panose="020B0502020104020203" pitchFamily="34" charset="0"/>
              <a:cs typeface="B Nazanin" panose="00000400000000000000" pitchFamily="2" charset="-78"/>
            </a:endParaRPr>
          </a:p>
        </p:txBody>
      </p:sp>
    </p:spTree>
    <p:extLst>
      <p:ext uri="{BB962C8B-B14F-4D97-AF65-F5344CB8AC3E}">
        <p14:creationId xmlns:p14="http://schemas.microsoft.com/office/powerpoint/2010/main" val="2130191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66">
          <a:extLst>
            <a:ext uri="{FF2B5EF4-FFF2-40B4-BE49-F238E27FC236}">
              <a16:creationId xmlns:a16="http://schemas.microsoft.com/office/drawing/2014/main" id="{64B537BC-3829-640B-D331-B50B1EA8E956}"/>
            </a:ext>
          </a:extLst>
        </p:cNvPr>
        <p:cNvGrpSpPr/>
        <p:nvPr/>
      </p:nvGrpSpPr>
      <p:grpSpPr>
        <a:xfrm>
          <a:off x="0" y="0"/>
          <a:ext cx="0" cy="0"/>
          <a:chOff x="0" y="0"/>
          <a:chExt cx="0" cy="0"/>
        </a:xfrm>
      </p:grpSpPr>
      <p:sp>
        <p:nvSpPr>
          <p:cNvPr id="2" name="Google Shape;1735;p43">
            <a:extLst>
              <a:ext uri="{FF2B5EF4-FFF2-40B4-BE49-F238E27FC236}">
                <a16:creationId xmlns:a16="http://schemas.microsoft.com/office/drawing/2014/main" id="{FC8FC294-909F-2C07-BFE0-AE820BB65649}"/>
              </a:ext>
            </a:extLst>
          </p:cNvPr>
          <p:cNvSpPr txBox="1">
            <a:spLocks/>
          </p:cNvSpPr>
          <p:nvPr/>
        </p:nvSpPr>
        <p:spPr>
          <a:xfrm>
            <a:off x="1046774" y="189300"/>
            <a:ext cx="7475433"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fa-IR" sz="2800">
                <a:solidFill>
                  <a:srgbClr val="C39113"/>
                </a:solidFill>
                <a:latin typeface="Gill Sans MT" panose="020B0502020104020203" pitchFamily="34" charset="0"/>
                <a:cs typeface="B Roya" panose="00000400000000000000" pitchFamily="2" charset="-78"/>
              </a:rPr>
              <a:t>تمرین</a:t>
            </a:r>
            <a:endParaRPr lang="en-GB" sz="2800">
              <a:solidFill>
                <a:srgbClr val="C39113"/>
              </a:solidFill>
              <a:latin typeface="Gill Sans MT" panose="020B0502020104020203" pitchFamily="34" charset="0"/>
            </a:endParaRPr>
          </a:p>
        </p:txBody>
      </p:sp>
      <p:sp>
        <p:nvSpPr>
          <p:cNvPr id="3" name="TextBox 2">
            <a:extLst>
              <a:ext uri="{FF2B5EF4-FFF2-40B4-BE49-F238E27FC236}">
                <a16:creationId xmlns:a16="http://schemas.microsoft.com/office/drawing/2014/main" id="{BF650A5E-5962-A92D-6ED6-A8CF3E522646}"/>
              </a:ext>
            </a:extLst>
          </p:cNvPr>
          <p:cNvSpPr txBox="1"/>
          <p:nvPr/>
        </p:nvSpPr>
        <p:spPr>
          <a:xfrm>
            <a:off x="330200" y="820806"/>
            <a:ext cx="8192007" cy="954749"/>
          </a:xfrm>
          <a:prstGeom prst="rect">
            <a:avLst/>
          </a:prstGeom>
          <a:noFill/>
        </p:spPr>
        <p:txBody>
          <a:bodyPr wrap="square" rtlCol="0">
            <a:spAutoFit/>
          </a:bodyPr>
          <a:lstStyle/>
          <a:p>
            <a:pPr algn="r" rtl="1">
              <a:lnSpc>
                <a:spcPts val="3500"/>
              </a:lnSpc>
            </a:pPr>
            <a:r>
              <a:rPr lang="fa-IR" sz="2000" b="0" i="0">
                <a:solidFill>
                  <a:srgbClr val="000000"/>
                </a:solidFill>
                <a:effectLst/>
                <a:latin typeface="Gill Sans MT" panose="020B0502020104020203" pitchFamily="34" charset="0"/>
                <a:cs typeface="B Nazanin" panose="00000400000000000000" pitchFamily="2" charset="-78"/>
              </a:rPr>
              <a:t>به عنوان تمرین یک دفترچه تلفن مطابق دیاگرام زیر پیاده‌سازی کنید.</a:t>
            </a:r>
          </a:p>
          <a:p>
            <a:pPr algn="r" rtl="1">
              <a:lnSpc>
                <a:spcPts val="3500"/>
              </a:lnSpc>
            </a:pPr>
            <a:endParaRPr lang="fa-IR" sz="2000" b="0" i="0">
              <a:solidFill>
                <a:srgbClr val="000000"/>
              </a:solidFill>
              <a:effectLst/>
              <a:latin typeface="Gill Sans MT" panose="020B0502020104020203" pitchFamily="34" charset="0"/>
              <a:cs typeface="B Nazanin" panose="00000400000000000000" pitchFamily="2" charset="-78"/>
            </a:endParaRPr>
          </a:p>
        </p:txBody>
      </p:sp>
      <p:pic>
        <p:nvPicPr>
          <p:cNvPr id="5" name="Picture 4">
            <a:extLst>
              <a:ext uri="{FF2B5EF4-FFF2-40B4-BE49-F238E27FC236}">
                <a16:creationId xmlns:a16="http://schemas.microsoft.com/office/drawing/2014/main" id="{9EC2B699-2930-8AEA-1E15-4E7D41B25384}"/>
              </a:ext>
            </a:extLst>
          </p:cNvPr>
          <p:cNvPicPr>
            <a:picLocks noChangeAspect="1"/>
          </p:cNvPicPr>
          <p:nvPr/>
        </p:nvPicPr>
        <p:blipFill>
          <a:blip r:embed="rId3"/>
          <a:stretch>
            <a:fillRect/>
          </a:stretch>
        </p:blipFill>
        <p:spPr>
          <a:xfrm>
            <a:off x="184755" y="1414562"/>
            <a:ext cx="2877421" cy="3539638"/>
          </a:xfrm>
          <a:prstGeom prst="rect">
            <a:avLst/>
          </a:prstGeom>
        </p:spPr>
      </p:pic>
      <p:sp>
        <p:nvSpPr>
          <p:cNvPr id="4" name="TextBox 3">
            <a:extLst>
              <a:ext uri="{FF2B5EF4-FFF2-40B4-BE49-F238E27FC236}">
                <a16:creationId xmlns:a16="http://schemas.microsoft.com/office/drawing/2014/main" id="{4B27188A-E149-36D7-AB72-73DA2F448CC1}"/>
              </a:ext>
            </a:extLst>
          </p:cNvPr>
          <p:cNvSpPr txBox="1"/>
          <p:nvPr/>
        </p:nvSpPr>
        <p:spPr>
          <a:xfrm>
            <a:off x="3207621" y="1414562"/>
            <a:ext cx="5460032" cy="3631763"/>
          </a:xfrm>
          <a:prstGeom prst="rect">
            <a:avLst/>
          </a:prstGeom>
          <a:noFill/>
        </p:spPr>
        <p:txBody>
          <a:bodyPr wrap="square" rtlCol="0">
            <a:spAutoFit/>
          </a:bodyPr>
          <a:lstStyle/>
          <a:p>
            <a:pPr algn="r" rtl="1"/>
            <a:r>
              <a:rPr lang="fa-IR" sz="2000">
                <a:latin typeface="Gill Sans MT" panose="020B0502020104020203" pitchFamily="34" charset="0"/>
                <a:cs typeface="B Nazanin" panose="00000400000000000000" pitchFamily="2" charset="-78"/>
              </a:rPr>
              <a:t>در متد </a:t>
            </a:r>
            <a:r>
              <a:rPr lang="en-US" sz="2000">
                <a:latin typeface="Gill Sans MT" panose="020B0502020104020203" pitchFamily="34" charset="0"/>
                <a:cs typeface="B Nazanin" panose="00000400000000000000" pitchFamily="2" charset="-78"/>
              </a:rPr>
              <a:t>main</a:t>
            </a:r>
            <a:r>
              <a:rPr lang="fa-IR" sz="2000">
                <a:latin typeface="Gill Sans MT" panose="020B0502020104020203" pitchFamily="34" charset="0"/>
                <a:cs typeface="B Nazanin" panose="00000400000000000000" pitchFamily="2" charset="-78"/>
              </a:rPr>
              <a:t> نیز می‌توانید دریافت چنین ورودی‌هایی را پیاده‌سازی کنید:</a:t>
            </a:r>
          </a:p>
          <a:p>
            <a:pPr algn="r" rtl="1"/>
            <a:endParaRPr lang="fa-IR" sz="1600">
              <a:latin typeface="Gill Sans MT" panose="020B0502020104020203" pitchFamily="34" charset="0"/>
              <a:cs typeface="B Nazanin" panose="00000400000000000000" pitchFamily="2" charset="-78"/>
            </a:endParaRPr>
          </a:p>
          <a:p>
            <a:pPr>
              <a:buNone/>
            </a:pPr>
            <a:r>
              <a:rPr lang="en-US" b="0" i="0">
                <a:solidFill>
                  <a:srgbClr val="000000"/>
                </a:solidFill>
                <a:effectLst/>
                <a:latin typeface="Gill Sans MT" panose="020B0502020104020203" pitchFamily="34" charset="0"/>
                <a:cs typeface="B Nazanin" panose="00000400000000000000" pitchFamily="2" charset="-78"/>
              </a:rPr>
              <a:t>1- contacts -a &lt;contact firstName&gt; &lt;contact lastName&gt; </a:t>
            </a:r>
            <a:endParaRPr lang="fa-IR" b="0" i="0">
              <a:solidFill>
                <a:srgbClr val="000000"/>
              </a:solidFill>
              <a:effectLst/>
              <a:latin typeface="Gill Sans MT" panose="020B0502020104020203" pitchFamily="34" charset="0"/>
              <a:cs typeface="B Nazanin" panose="00000400000000000000" pitchFamily="2" charset="-78"/>
            </a:endParaRPr>
          </a:p>
          <a:p>
            <a:pPr>
              <a:buNone/>
            </a:pPr>
            <a:r>
              <a:rPr lang="en-US" b="0" i="0">
                <a:solidFill>
                  <a:srgbClr val="000000"/>
                </a:solidFill>
                <a:effectLst/>
                <a:latin typeface="Gill Sans MT" panose="020B0502020104020203" pitchFamily="34" charset="0"/>
                <a:cs typeface="B Nazanin" panose="00000400000000000000" pitchFamily="2" charset="-78"/>
              </a:rPr>
              <a:t>2- contacts -r &lt;contact firstName&gt; &lt;contact lastName&gt; </a:t>
            </a:r>
            <a:endParaRPr lang="fa-IR" b="0" i="0">
              <a:solidFill>
                <a:srgbClr val="000000"/>
              </a:solidFill>
              <a:effectLst/>
              <a:latin typeface="Gill Sans MT" panose="020B0502020104020203" pitchFamily="34" charset="0"/>
              <a:cs typeface="B Nazanin" panose="00000400000000000000" pitchFamily="2" charset="-78"/>
            </a:endParaRPr>
          </a:p>
          <a:p>
            <a:pPr>
              <a:buNone/>
            </a:pPr>
            <a:r>
              <a:rPr lang="en-US" b="0" i="0">
                <a:solidFill>
                  <a:srgbClr val="000000"/>
                </a:solidFill>
                <a:effectLst/>
                <a:latin typeface="Gill Sans MT" panose="020B0502020104020203" pitchFamily="34" charset="0"/>
                <a:cs typeface="B Nazanin" panose="00000400000000000000" pitchFamily="2" charset="-78"/>
              </a:rPr>
              <a:t>3- show -g &lt;group name&gt;</a:t>
            </a:r>
          </a:p>
          <a:p>
            <a:pPr>
              <a:buNone/>
            </a:pPr>
            <a:r>
              <a:rPr lang="en-US" b="0" i="0">
                <a:solidFill>
                  <a:srgbClr val="000000"/>
                </a:solidFill>
                <a:effectLst/>
                <a:latin typeface="Gill Sans MT" panose="020B0502020104020203" pitchFamily="34" charset="0"/>
                <a:cs typeface="B Nazanin" panose="00000400000000000000" pitchFamily="2" charset="-78"/>
              </a:rPr>
              <a:t>4- show -c &lt;contact firstName&gt; &lt;contact lastName&gt; 5- show</a:t>
            </a:r>
          </a:p>
          <a:p>
            <a:pPr>
              <a:buNone/>
            </a:pPr>
            <a:r>
              <a:rPr lang="en-US" b="0" i="0">
                <a:solidFill>
                  <a:srgbClr val="000000"/>
                </a:solidFill>
                <a:effectLst/>
                <a:latin typeface="Gill Sans MT" panose="020B0502020104020203" pitchFamily="34" charset="0"/>
                <a:cs typeface="B Nazanin" panose="00000400000000000000" pitchFamily="2" charset="-78"/>
              </a:rPr>
              <a:t>6- exit</a:t>
            </a:r>
            <a:r>
              <a:rPr lang="en-US">
                <a:latin typeface="Gill Sans MT" panose="020B0502020104020203" pitchFamily="34" charset="0"/>
                <a:cs typeface="B Nazanin" panose="00000400000000000000" pitchFamily="2" charset="-78"/>
              </a:rPr>
              <a:t> </a:t>
            </a:r>
            <a:endParaRPr lang="fa-IR">
              <a:latin typeface="Gill Sans MT" panose="020B0502020104020203" pitchFamily="34" charset="0"/>
              <a:cs typeface="B Nazanin" panose="00000400000000000000" pitchFamily="2" charset="-78"/>
            </a:endParaRPr>
          </a:p>
          <a:p>
            <a:pPr algn="r" rtl="1">
              <a:buNone/>
            </a:pPr>
            <a:br>
              <a:rPr lang="en-US" sz="1600">
                <a:latin typeface="Gill Sans MT" panose="020B0502020104020203" pitchFamily="34" charset="0"/>
                <a:cs typeface="B Nazanin" panose="00000400000000000000" pitchFamily="2" charset="-78"/>
              </a:rPr>
            </a:br>
            <a:r>
              <a:rPr lang="fa-IR" sz="1600">
                <a:latin typeface="Gill Sans MT" panose="020B0502020104020203" pitchFamily="34" charset="0"/>
                <a:cs typeface="B Nazanin" panose="00000400000000000000" pitchFamily="2" charset="-78"/>
              </a:rPr>
              <a:t>1.</a:t>
            </a:r>
            <a:r>
              <a:rPr lang="ar-SA" b="0" i="0">
                <a:solidFill>
                  <a:srgbClr val="000000"/>
                </a:solidFill>
                <a:effectLst/>
                <a:latin typeface="BNazanin"/>
                <a:cs typeface="B Nazanin" panose="00000400000000000000" pitchFamily="2" charset="-78"/>
              </a:rPr>
              <a:t> اضافه</a:t>
            </a:r>
            <a:r>
              <a:rPr lang="fa-IR" b="0" i="0">
                <a:solidFill>
                  <a:srgbClr val="000000"/>
                </a:solidFill>
                <a:effectLst/>
                <a:latin typeface="BNazanin"/>
                <a:cs typeface="B Nazanin" panose="00000400000000000000" pitchFamily="2" charset="-78"/>
              </a:rPr>
              <a:t>‌</a:t>
            </a:r>
            <a:r>
              <a:rPr lang="ar-SA" b="0" i="0">
                <a:solidFill>
                  <a:srgbClr val="000000"/>
                </a:solidFill>
                <a:effectLst/>
                <a:latin typeface="BNazanin"/>
                <a:cs typeface="B Nazanin" panose="00000400000000000000" pitchFamily="2" charset="-78"/>
              </a:rPr>
              <a:t>کردن مخاطب</a:t>
            </a:r>
          </a:p>
          <a:p>
            <a:pPr algn="r" rtl="1">
              <a:buNone/>
            </a:pPr>
            <a:r>
              <a:rPr lang="fa-IR">
                <a:latin typeface="BNazanin"/>
                <a:cs typeface="B Nazanin" panose="00000400000000000000" pitchFamily="2" charset="-78"/>
              </a:rPr>
              <a:t>2. </a:t>
            </a:r>
            <a:r>
              <a:rPr lang="ar-SA" b="0" i="0">
                <a:solidFill>
                  <a:srgbClr val="000000"/>
                </a:solidFill>
                <a:effectLst/>
                <a:latin typeface="BNazanin"/>
                <a:cs typeface="B Nazanin" panose="00000400000000000000" pitchFamily="2" charset="-78"/>
              </a:rPr>
              <a:t>حذف یک مخاطب (در صورتی وجو</a:t>
            </a:r>
            <a:r>
              <a:rPr lang="fa-IR" b="0" i="0">
                <a:solidFill>
                  <a:srgbClr val="000000"/>
                </a:solidFill>
                <a:effectLst/>
                <a:latin typeface="BNazanin"/>
                <a:cs typeface="B Nazanin" panose="00000400000000000000" pitchFamily="2" charset="-78"/>
              </a:rPr>
              <a:t>د</a:t>
            </a:r>
            <a:r>
              <a:rPr lang="ar-SA" b="0" i="0">
                <a:solidFill>
                  <a:srgbClr val="000000"/>
                </a:solidFill>
                <a:effectLst/>
                <a:latin typeface="BNazanin"/>
                <a:cs typeface="B Nazanin" panose="00000400000000000000" pitchFamily="2" charset="-78"/>
              </a:rPr>
              <a:t> </a:t>
            </a:r>
            <a:r>
              <a:rPr lang="en-GB" b="0" i="0">
                <a:solidFill>
                  <a:srgbClr val="000000"/>
                </a:solidFill>
                <a:effectLst/>
                <a:latin typeface="Cambria" panose="02040503050406030204" pitchFamily="18" charset="0"/>
                <a:cs typeface="B Nazanin" panose="00000400000000000000" pitchFamily="2" charset="-78"/>
              </a:rPr>
              <a:t>Ok</a:t>
            </a:r>
            <a:r>
              <a:rPr lang="fa-IR" b="0" i="0">
                <a:solidFill>
                  <a:srgbClr val="000000"/>
                </a:solidFill>
                <a:effectLst/>
                <a:latin typeface="Cambria" panose="02040503050406030204" pitchFamily="18" charset="0"/>
                <a:cs typeface="B Nazanin" panose="00000400000000000000" pitchFamily="2" charset="-78"/>
              </a:rPr>
              <a:t> </a:t>
            </a:r>
            <a:r>
              <a:rPr lang="ar-SA" b="0" i="0">
                <a:solidFill>
                  <a:srgbClr val="000000"/>
                </a:solidFill>
                <a:effectLst/>
                <a:latin typeface="BNazanin"/>
                <a:cs typeface="B Nazanin" panose="00000400000000000000" pitchFamily="2" charset="-78"/>
              </a:rPr>
              <a:t>و در غیر این صورت </a:t>
            </a:r>
            <a:r>
              <a:rPr lang="en-GB" b="0" i="0">
                <a:solidFill>
                  <a:srgbClr val="000000"/>
                </a:solidFill>
                <a:effectLst/>
                <a:latin typeface="Cambria" panose="02040503050406030204" pitchFamily="18" charset="0"/>
                <a:cs typeface="B Nazanin" panose="00000400000000000000" pitchFamily="2" charset="-78"/>
              </a:rPr>
              <a:t>Not found</a:t>
            </a:r>
            <a:r>
              <a:rPr lang="fa-IR" b="0" i="0">
                <a:solidFill>
                  <a:srgbClr val="000000"/>
                </a:solidFill>
                <a:effectLst/>
                <a:latin typeface="Cambria" panose="02040503050406030204" pitchFamily="18" charset="0"/>
                <a:cs typeface="B Nazanin" panose="00000400000000000000" pitchFamily="2" charset="-78"/>
              </a:rPr>
              <a:t> </a:t>
            </a:r>
            <a:r>
              <a:rPr lang="ar-SA" b="0" i="0">
                <a:solidFill>
                  <a:srgbClr val="000000"/>
                </a:solidFill>
                <a:effectLst/>
                <a:latin typeface="BNazanin"/>
                <a:cs typeface="B Nazanin" panose="00000400000000000000" pitchFamily="2" charset="-78"/>
              </a:rPr>
              <a:t>چاپ شود)</a:t>
            </a:r>
          </a:p>
          <a:p>
            <a:pPr algn="r" rtl="1">
              <a:buNone/>
            </a:pPr>
            <a:r>
              <a:rPr lang="fa-IR">
                <a:latin typeface="BNazanin"/>
                <a:cs typeface="B Nazanin" panose="00000400000000000000" pitchFamily="2" charset="-78"/>
              </a:rPr>
              <a:t>3. </a:t>
            </a:r>
            <a:r>
              <a:rPr lang="ar-SA" b="0" i="0">
                <a:solidFill>
                  <a:srgbClr val="000000"/>
                </a:solidFill>
                <a:effectLst/>
                <a:latin typeface="BNazanin"/>
                <a:cs typeface="B Nazanin" panose="00000400000000000000" pitchFamily="2" charset="-78"/>
              </a:rPr>
              <a:t>نمایش دادن اطلاعات مخاطبان در یک گروه</a:t>
            </a:r>
          </a:p>
          <a:p>
            <a:pPr algn="r" rtl="1">
              <a:buNone/>
            </a:pPr>
            <a:r>
              <a:rPr lang="fa-IR">
                <a:latin typeface="BNazanin"/>
                <a:cs typeface="B Nazanin" panose="00000400000000000000" pitchFamily="2" charset="-78"/>
              </a:rPr>
              <a:t>4. </a:t>
            </a:r>
            <a:r>
              <a:rPr lang="ar-SA" b="0" i="0">
                <a:solidFill>
                  <a:srgbClr val="000000"/>
                </a:solidFill>
                <a:effectLst/>
                <a:latin typeface="BNazanin"/>
                <a:cs typeface="B Nazanin" panose="00000400000000000000" pitchFamily="2" charset="-78"/>
              </a:rPr>
              <a:t>نمایش اطلاعات یک مخاطب</a:t>
            </a:r>
          </a:p>
          <a:p>
            <a:pPr algn="r" rtl="1">
              <a:buNone/>
            </a:pPr>
            <a:r>
              <a:rPr lang="fa-IR">
                <a:latin typeface="BNazanin"/>
                <a:cs typeface="B Nazanin" panose="00000400000000000000" pitchFamily="2" charset="-78"/>
              </a:rPr>
              <a:t>5. </a:t>
            </a:r>
            <a:r>
              <a:rPr lang="ar-SA" b="0" i="0">
                <a:solidFill>
                  <a:srgbClr val="000000"/>
                </a:solidFill>
                <a:effectLst/>
                <a:latin typeface="BNazanin"/>
                <a:cs typeface="B Nazanin" panose="00000400000000000000" pitchFamily="2" charset="-78"/>
              </a:rPr>
              <a:t>نمایش نام تمام مخاطبان </a:t>
            </a:r>
            <a:endParaRPr lang="fa-IR" b="0" i="0">
              <a:solidFill>
                <a:srgbClr val="000000"/>
              </a:solidFill>
              <a:effectLst/>
              <a:latin typeface="BNazanin"/>
              <a:cs typeface="B Nazanin" panose="00000400000000000000" pitchFamily="2" charset="-78"/>
            </a:endParaRPr>
          </a:p>
          <a:p>
            <a:pPr algn="r" rtl="1">
              <a:buNone/>
            </a:pPr>
            <a:r>
              <a:rPr lang="ar-SA" b="0" i="0">
                <a:solidFill>
                  <a:srgbClr val="000000"/>
                </a:solidFill>
                <a:effectLst/>
                <a:latin typeface="BNazanin"/>
                <a:cs typeface="B Nazanin" panose="00000400000000000000" pitchFamily="2" charset="-78"/>
              </a:rPr>
              <a:t>6</a:t>
            </a:r>
            <a:r>
              <a:rPr lang="fa-IR" b="0" i="0">
                <a:solidFill>
                  <a:srgbClr val="000000"/>
                </a:solidFill>
                <a:effectLst/>
                <a:latin typeface="BNazanin"/>
                <a:cs typeface="B Nazanin" panose="00000400000000000000" pitchFamily="2" charset="-78"/>
              </a:rPr>
              <a:t>. </a:t>
            </a:r>
            <a:r>
              <a:rPr lang="ar-SA" b="0" i="0">
                <a:solidFill>
                  <a:srgbClr val="000000"/>
                </a:solidFill>
                <a:effectLst/>
                <a:latin typeface="BNazanin"/>
                <a:cs typeface="B Nazanin" panose="00000400000000000000" pitchFamily="2" charset="-78"/>
              </a:rPr>
              <a:t>خروج از برنامه</a:t>
            </a:r>
            <a:r>
              <a:rPr lang="ar-SA">
                <a:cs typeface="B Nazanin" panose="00000400000000000000" pitchFamily="2" charset="-78"/>
              </a:rPr>
              <a:t> </a:t>
            </a:r>
            <a:r>
              <a:rPr lang="fa-IR">
                <a:cs typeface="B Nazanin" panose="00000400000000000000" pitchFamily="2" charset="-78"/>
              </a:rPr>
              <a:t>		(</a:t>
            </a:r>
            <a:r>
              <a:rPr lang="fa-IR" sz="1600">
                <a:latin typeface="Gill Sans MT" panose="020B0502020104020203" pitchFamily="34" charset="0"/>
                <a:cs typeface="B Nazanin" panose="00000400000000000000" pitchFamily="2" charset="-78"/>
              </a:rPr>
              <a:t>به مثال های صفحه بعد توجه کنید.)</a:t>
            </a:r>
            <a:endParaRPr lang="en-GB" sz="1600">
              <a:latin typeface="Gill Sans MT" panose="020B0502020104020203" pitchFamily="34" charset="0"/>
              <a:cs typeface="B Nazanin" panose="00000400000000000000" pitchFamily="2" charset="-78"/>
            </a:endParaRPr>
          </a:p>
        </p:txBody>
      </p:sp>
    </p:spTree>
    <p:extLst>
      <p:ext uri="{BB962C8B-B14F-4D97-AF65-F5344CB8AC3E}">
        <p14:creationId xmlns:p14="http://schemas.microsoft.com/office/powerpoint/2010/main" val="2764947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66">
          <a:extLst>
            <a:ext uri="{FF2B5EF4-FFF2-40B4-BE49-F238E27FC236}">
              <a16:creationId xmlns:a16="http://schemas.microsoft.com/office/drawing/2014/main" id="{6865AD8D-8DB2-658D-8494-57C22B46BC1D}"/>
            </a:ext>
          </a:extLst>
        </p:cNvPr>
        <p:cNvGrpSpPr/>
        <p:nvPr/>
      </p:nvGrpSpPr>
      <p:grpSpPr>
        <a:xfrm>
          <a:off x="0" y="0"/>
          <a:ext cx="0" cy="0"/>
          <a:chOff x="0" y="0"/>
          <a:chExt cx="0" cy="0"/>
        </a:xfrm>
      </p:grpSpPr>
      <p:sp>
        <p:nvSpPr>
          <p:cNvPr id="2" name="Google Shape;1735;p43">
            <a:extLst>
              <a:ext uri="{FF2B5EF4-FFF2-40B4-BE49-F238E27FC236}">
                <a16:creationId xmlns:a16="http://schemas.microsoft.com/office/drawing/2014/main" id="{AE4032E5-DB13-FC0D-F9CC-AF2373E72F98}"/>
              </a:ext>
            </a:extLst>
          </p:cNvPr>
          <p:cNvSpPr txBox="1">
            <a:spLocks/>
          </p:cNvSpPr>
          <p:nvPr/>
        </p:nvSpPr>
        <p:spPr>
          <a:xfrm>
            <a:off x="1046774" y="189300"/>
            <a:ext cx="7475433"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fa-IR" sz="2800">
                <a:solidFill>
                  <a:srgbClr val="C39113"/>
                </a:solidFill>
                <a:latin typeface="Gill Sans MT" panose="020B0502020104020203" pitchFamily="34" charset="0"/>
                <a:cs typeface="B Roya" panose="00000400000000000000" pitchFamily="2" charset="-78"/>
              </a:rPr>
              <a:t>تمرین</a:t>
            </a:r>
            <a:endParaRPr lang="en-GB" sz="2800">
              <a:solidFill>
                <a:srgbClr val="C39113"/>
              </a:solidFill>
              <a:latin typeface="Gill Sans MT" panose="020B0502020104020203" pitchFamily="34" charset="0"/>
            </a:endParaRPr>
          </a:p>
        </p:txBody>
      </p:sp>
      <p:sp>
        <p:nvSpPr>
          <p:cNvPr id="3" name="TextBox 2">
            <a:extLst>
              <a:ext uri="{FF2B5EF4-FFF2-40B4-BE49-F238E27FC236}">
                <a16:creationId xmlns:a16="http://schemas.microsoft.com/office/drawing/2014/main" id="{0BF54F1F-4CB0-2189-7D38-CDCC96367AD6}"/>
              </a:ext>
            </a:extLst>
          </p:cNvPr>
          <p:cNvSpPr txBox="1"/>
          <p:nvPr/>
        </p:nvSpPr>
        <p:spPr>
          <a:xfrm>
            <a:off x="374400" y="820806"/>
            <a:ext cx="8147807" cy="2301271"/>
          </a:xfrm>
          <a:prstGeom prst="rect">
            <a:avLst/>
          </a:prstGeom>
          <a:noFill/>
        </p:spPr>
        <p:txBody>
          <a:bodyPr wrap="square" rtlCol="0">
            <a:spAutoFit/>
          </a:bodyPr>
          <a:lstStyle/>
          <a:p>
            <a:pPr algn="r" rtl="1">
              <a:lnSpc>
                <a:spcPts val="3500"/>
              </a:lnSpc>
            </a:pPr>
            <a:r>
              <a:rPr lang="ar-SA" sz="2000" b="0" i="0">
                <a:solidFill>
                  <a:srgbClr val="000000"/>
                </a:solidFill>
                <a:effectLst/>
                <a:latin typeface="Gill Sans MT" panose="020B0502020104020203" pitchFamily="34" charset="0"/>
                <a:cs typeface="B Nazanin" panose="00000400000000000000" pitchFamily="2" charset="-78"/>
              </a:rPr>
              <a:t>مثال برای دستو</a:t>
            </a:r>
            <a:r>
              <a:rPr lang="fa-IR" sz="2000">
                <a:latin typeface="Gill Sans MT" panose="020B0502020104020203" pitchFamily="34" charset="0"/>
                <a:cs typeface="B Nazanin" panose="00000400000000000000" pitchFamily="2" charset="-78"/>
              </a:rPr>
              <a:t>ر </a:t>
            </a:r>
            <a:r>
              <a:rPr lang="en-US" sz="2000">
                <a:latin typeface="Gill Sans MT" panose="020B0502020104020203" pitchFamily="34" charset="0"/>
                <a:cs typeface="B Nazanin" panose="00000400000000000000" pitchFamily="2" charset="-78"/>
              </a:rPr>
              <a:t>show</a:t>
            </a:r>
            <a:r>
              <a:rPr lang="fa-IR" sz="2000">
                <a:latin typeface="Gill Sans MT" panose="020B0502020104020203" pitchFamily="34" charset="0"/>
                <a:cs typeface="B Nazanin" panose="00000400000000000000" pitchFamily="2" charset="-78"/>
              </a:rPr>
              <a:t> :</a:t>
            </a:r>
          </a:p>
          <a:p>
            <a:pPr algn="r" rtl="1">
              <a:lnSpc>
                <a:spcPts val="3500"/>
              </a:lnSpc>
            </a:pPr>
            <a:endParaRPr lang="fa-IR" sz="2000" b="0" i="0">
              <a:solidFill>
                <a:srgbClr val="000000"/>
              </a:solidFill>
              <a:effectLst/>
              <a:latin typeface="Gill Sans MT" panose="020B0502020104020203" pitchFamily="34" charset="0"/>
              <a:cs typeface="B Nazanin" panose="00000400000000000000" pitchFamily="2" charset="-78"/>
            </a:endParaRPr>
          </a:p>
          <a:p>
            <a:pPr algn="r" rtl="1">
              <a:lnSpc>
                <a:spcPts val="3500"/>
              </a:lnSpc>
            </a:pPr>
            <a:endParaRPr lang="fa-IR" sz="2000">
              <a:latin typeface="Gill Sans MT" panose="020B0502020104020203" pitchFamily="34" charset="0"/>
              <a:cs typeface="B Nazanin" panose="00000400000000000000" pitchFamily="2" charset="-78"/>
            </a:endParaRPr>
          </a:p>
          <a:p>
            <a:pPr algn="r" rtl="1">
              <a:lnSpc>
                <a:spcPts val="3500"/>
              </a:lnSpc>
            </a:pPr>
            <a:r>
              <a:rPr lang="ar-SA" sz="2000" b="0" i="0">
                <a:solidFill>
                  <a:srgbClr val="000000"/>
                </a:solidFill>
                <a:effectLst/>
                <a:latin typeface="Gill Sans MT" panose="020B0502020104020203" pitchFamily="34" charset="0"/>
                <a:cs typeface="B Nazanin" panose="00000400000000000000" pitchFamily="2" charset="-78"/>
              </a:rPr>
              <a:t>مثال برای دستور اضافه کردن مخاطب</a:t>
            </a:r>
            <a:r>
              <a:rPr lang="fa-IR" sz="2000" b="0" i="0">
                <a:solidFill>
                  <a:srgbClr val="000000"/>
                </a:solidFill>
                <a:effectLst/>
                <a:latin typeface="Gill Sans MT" panose="020B0502020104020203" pitchFamily="34" charset="0"/>
                <a:cs typeface="B Nazanin" panose="00000400000000000000" pitchFamily="2" charset="-78"/>
              </a:rPr>
              <a:t>: </a:t>
            </a:r>
            <a:r>
              <a:rPr lang="ar-SA" sz="2000">
                <a:latin typeface="Gill Sans MT" panose="020B0502020104020203" pitchFamily="34" charset="0"/>
                <a:cs typeface="B Nazanin" panose="00000400000000000000" pitchFamily="2" charset="-78"/>
              </a:rPr>
              <a:t> </a:t>
            </a:r>
            <a:br>
              <a:rPr lang="ar-SA" sz="2000">
                <a:latin typeface="Gill Sans MT" panose="020B0502020104020203" pitchFamily="34" charset="0"/>
                <a:cs typeface="B Nazanin" panose="00000400000000000000" pitchFamily="2" charset="-78"/>
              </a:rPr>
            </a:br>
            <a:endParaRPr lang="fa-IR" sz="2000" b="0" i="0">
              <a:solidFill>
                <a:srgbClr val="000000"/>
              </a:solidFill>
              <a:effectLst/>
              <a:latin typeface="Gill Sans MT" panose="020B0502020104020203" pitchFamily="34" charset="0"/>
              <a:cs typeface="B Nazanin" panose="00000400000000000000" pitchFamily="2" charset="-78"/>
            </a:endParaRPr>
          </a:p>
        </p:txBody>
      </p:sp>
      <p:pic>
        <p:nvPicPr>
          <p:cNvPr id="7" name="Picture 6">
            <a:extLst>
              <a:ext uri="{FF2B5EF4-FFF2-40B4-BE49-F238E27FC236}">
                <a16:creationId xmlns:a16="http://schemas.microsoft.com/office/drawing/2014/main" id="{AD1EE555-2693-8ADB-0B9F-054DF0E6860F}"/>
              </a:ext>
            </a:extLst>
          </p:cNvPr>
          <p:cNvPicPr>
            <a:picLocks noChangeAspect="1"/>
          </p:cNvPicPr>
          <p:nvPr/>
        </p:nvPicPr>
        <p:blipFill>
          <a:blip r:embed="rId3"/>
          <a:stretch>
            <a:fillRect/>
          </a:stretch>
        </p:blipFill>
        <p:spPr>
          <a:xfrm>
            <a:off x="928800" y="820806"/>
            <a:ext cx="3376800" cy="1512981"/>
          </a:xfrm>
          <a:prstGeom prst="rect">
            <a:avLst/>
          </a:prstGeom>
        </p:spPr>
      </p:pic>
      <p:pic>
        <p:nvPicPr>
          <p:cNvPr id="11" name="Picture 10">
            <a:extLst>
              <a:ext uri="{FF2B5EF4-FFF2-40B4-BE49-F238E27FC236}">
                <a16:creationId xmlns:a16="http://schemas.microsoft.com/office/drawing/2014/main" id="{A47C0584-DC1C-718D-55AD-170AFE46162D}"/>
              </a:ext>
            </a:extLst>
          </p:cNvPr>
          <p:cNvPicPr>
            <a:picLocks noChangeAspect="1"/>
          </p:cNvPicPr>
          <p:nvPr/>
        </p:nvPicPr>
        <p:blipFill>
          <a:blip r:embed="rId4"/>
          <a:stretch>
            <a:fillRect/>
          </a:stretch>
        </p:blipFill>
        <p:spPr>
          <a:xfrm>
            <a:off x="928800" y="2512800"/>
            <a:ext cx="3376800" cy="2401871"/>
          </a:xfrm>
          <a:prstGeom prst="rect">
            <a:avLst/>
          </a:prstGeom>
        </p:spPr>
      </p:pic>
    </p:spTree>
    <p:extLst>
      <p:ext uri="{BB962C8B-B14F-4D97-AF65-F5344CB8AC3E}">
        <p14:creationId xmlns:p14="http://schemas.microsoft.com/office/powerpoint/2010/main" val="2992159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32"/>
        <p:cNvGrpSpPr/>
        <p:nvPr/>
      </p:nvGrpSpPr>
      <p:grpSpPr>
        <a:xfrm>
          <a:off x="0" y="0"/>
          <a:ext cx="0" cy="0"/>
          <a:chOff x="0" y="0"/>
          <a:chExt cx="0" cy="0"/>
        </a:xfrm>
      </p:grpSpPr>
      <p:sp>
        <p:nvSpPr>
          <p:cNvPr id="1735" name="Google Shape;1735;p43"/>
          <p:cNvSpPr txBox="1">
            <a:spLocks noGrp="1"/>
          </p:cNvSpPr>
          <p:nvPr>
            <p:ph type="title"/>
          </p:nvPr>
        </p:nvSpPr>
        <p:spPr>
          <a:xfrm>
            <a:off x="1046774" y="189300"/>
            <a:ext cx="7386025" cy="5727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en">
                <a:solidFill>
                  <a:srgbClr val="C39113"/>
                </a:solidFill>
                <a:latin typeface="Gill Sans MT" panose="020B0502020104020203" pitchFamily="34" charset="0"/>
              </a:rPr>
              <a:t>Object </a:t>
            </a:r>
            <a:r>
              <a:rPr lang="en" sz="2800">
                <a:solidFill>
                  <a:srgbClr val="C39113"/>
                </a:solidFill>
                <a:latin typeface="Gill Sans MT" panose="020B0502020104020203" pitchFamily="34" charset="0"/>
              </a:rPr>
              <a:t>Composition</a:t>
            </a:r>
            <a:endParaRPr>
              <a:solidFill>
                <a:srgbClr val="C39113"/>
              </a:solidFill>
              <a:latin typeface="Gill Sans MT" panose="020B0502020104020203" pitchFamily="34" charset="0"/>
            </a:endParaRPr>
          </a:p>
        </p:txBody>
      </p:sp>
      <p:sp>
        <p:nvSpPr>
          <p:cNvPr id="14" name="TextBox 13">
            <a:extLst>
              <a:ext uri="{FF2B5EF4-FFF2-40B4-BE49-F238E27FC236}">
                <a16:creationId xmlns:a16="http://schemas.microsoft.com/office/drawing/2014/main" id="{395AFE4A-ACBE-9146-46CF-C761A254B4EC}"/>
              </a:ext>
            </a:extLst>
          </p:cNvPr>
          <p:cNvSpPr txBox="1"/>
          <p:nvPr/>
        </p:nvSpPr>
        <p:spPr>
          <a:xfrm>
            <a:off x="621792" y="1104900"/>
            <a:ext cx="7811007" cy="3632020"/>
          </a:xfrm>
          <a:prstGeom prst="rect">
            <a:avLst/>
          </a:prstGeom>
          <a:noFill/>
        </p:spPr>
        <p:txBody>
          <a:bodyPr wrap="square" rtlCol="0">
            <a:spAutoFit/>
          </a:bodyPr>
          <a:lstStyle/>
          <a:p>
            <a:pPr algn="r" rtl="1">
              <a:lnSpc>
                <a:spcPts val="3500"/>
              </a:lnSpc>
            </a:pPr>
            <a:r>
              <a:rPr lang="ar-SA" sz="2000" b="0" i="0">
                <a:solidFill>
                  <a:srgbClr val="000000"/>
                </a:solidFill>
                <a:effectLst/>
                <a:latin typeface="Gill Sans MT" panose="020B0502020104020203" pitchFamily="34" charset="0"/>
                <a:cs typeface="B Nazanin" panose="00000400000000000000" pitchFamily="2" charset="-78"/>
              </a:rPr>
              <a:t>در برخی موارد برنامه</a:t>
            </a:r>
            <a:r>
              <a:rPr lang="en-US"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نویسی پیش می</a:t>
            </a:r>
            <a:r>
              <a:rPr lang="fa-IR" sz="2000">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آید که رابطه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بین دو کلاس به قدری زیاد است که باید یک شئ از یک کلاس در کلاس دیگر به عنوان فیلد وجود داشته باشد. </a:t>
            </a:r>
            <a:endParaRPr lang="fa-IR" sz="2000" b="0" i="0">
              <a:solidFill>
                <a:srgbClr val="000000"/>
              </a:solidFill>
              <a:effectLst/>
              <a:latin typeface="Gill Sans MT" panose="020B0502020104020203" pitchFamily="34" charset="0"/>
              <a:cs typeface="B Nazanin" panose="00000400000000000000" pitchFamily="2" charset="-78"/>
            </a:endParaRPr>
          </a:p>
          <a:p>
            <a:pPr algn="r" rtl="1">
              <a:lnSpc>
                <a:spcPts val="3500"/>
              </a:lnSpc>
            </a:pPr>
            <a:r>
              <a:rPr lang="fa-IR" sz="2000">
                <a:latin typeface="Gill Sans MT" panose="020B0502020104020203" pitchFamily="34" charset="0"/>
                <a:cs typeface="B Nazanin" panose="00000400000000000000" pitchFamily="2" charset="-78"/>
              </a:rPr>
              <a:t>مفهوم </a:t>
            </a:r>
            <a:r>
              <a:rPr lang="en-US" sz="2000">
                <a:latin typeface="Gill Sans MT" panose="020B0502020104020203" pitchFamily="34" charset="0"/>
                <a:cs typeface="B Nazanin" panose="00000400000000000000" pitchFamily="2" charset="-78"/>
              </a:rPr>
              <a:t>Object Composition</a:t>
            </a:r>
            <a:r>
              <a:rPr lang="fa-IR" sz="2000">
                <a:latin typeface="Gill Sans MT" panose="020B0502020104020203" pitchFamily="34" charset="0"/>
                <a:cs typeface="B Nazanin" panose="00000400000000000000" pitchFamily="2" charset="-78"/>
              </a:rPr>
              <a:t> به طور کلی به استفاده از متغیر یا متغیر‌هایی از یک کلاس مانند </a:t>
            </a:r>
            <a:r>
              <a:rPr lang="en-US" sz="2000">
                <a:latin typeface="Gill Sans MT" panose="020B0502020104020203" pitchFamily="34" charset="0"/>
                <a:cs typeface="B Nazanin" panose="00000400000000000000" pitchFamily="2" charset="-78"/>
              </a:rPr>
              <a:t>B</a:t>
            </a:r>
            <a:r>
              <a:rPr lang="fa-IR" sz="2000">
                <a:latin typeface="Gill Sans MT" panose="020B0502020104020203" pitchFamily="34" charset="0"/>
                <a:cs typeface="B Nazanin" panose="00000400000000000000" pitchFamily="2" charset="-78"/>
              </a:rPr>
              <a:t> داخل کلاسی دیگر مانند </a:t>
            </a:r>
            <a:r>
              <a:rPr lang="en-US" sz="2000">
                <a:latin typeface="Gill Sans MT" panose="020B0502020104020203" pitchFamily="34" charset="0"/>
                <a:cs typeface="B Nazanin" panose="00000400000000000000" pitchFamily="2" charset="-78"/>
              </a:rPr>
              <a:t>A</a:t>
            </a:r>
            <a:r>
              <a:rPr lang="fa-IR" sz="2000">
                <a:latin typeface="Gill Sans MT" panose="020B0502020104020203" pitchFamily="34" charset="0"/>
                <a:cs typeface="B Nazanin" panose="00000400000000000000" pitchFamily="2" charset="-78"/>
              </a:rPr>
              <a:t> اشاره دارد. </a:t>
            </a:r>
          </a:p>
          <a:p>
            <a:pPr algn="r" rtl="1">
              <a:lnSpc>
                <a:spcPts val="3500"/>
              </a:lnSpc>
            </a:pPr>
            <a:r>
              <a:rPr lang="ar-SA" sz="2000" b="0" i="0">
                <a:solidFill>
                  <a:srgbClr val="000000"/>
                </a:solidFill>
                <a:effectLst/>
                <a:latin typeface="Gill Sans MT" panose="020B0502020104020203" pitchFamily="34" charset="0"/>
                <a:cs typeface="B Nazanin" panose="00000400000000000000" pitchFamily="2" charset="-78"/>
              </a:rPr>
              <a:t>در واقع </a:t>
            </a:r>
            <a:r>
              <a:rPr lang="en-GB" sz="2000" b="0" i="0">
                <a:solidFill>
                  <a:srgbClr val="000000"/>
                </a:solidFill>
                <a:effectLst/>
                <a:latin typeface="Gill Sans MT" panose="020B0502020104020203" pitchFamily="34" charset="0"/>
                <a:cs typeface="B Nazanin" panose="00000400000000000000" pitchFamily="2" charset="-78"/>
              </a:rPr>
              <a:t>object composition</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زمانی به وجود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آید که کلاس </a:t>
            </a:r>
            <a:r>
              <a:rPr lang="en-GB" sz="2000" b="0" i="0">
                <a:solidFill>
                  <a:srgbClr val="000000"/>
                </a:solidFill>
                <a:effectLst/>
                <a:latin typeface="Gill Sans MT" panose="020B0502020104020203" pitchFamily="34" charset="0"/>
                <a:cs typeface="B Nazanin" panose="00000400000000000000" pitchFamily="2" charset="-78"/>
              </a:rPr>
              <a:t>A</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به کلاس </a:t>
            </a:r>
            <a:r>
              <a:rPr lang="en-GB" sz="2000" b="0" i="0">
                <a:solidFill>
                  <a:srgbClr val="000000"/>
                </a:solidFill>
                <a:effectLst/>
                <a:latin typeface="Gill Sans MT" panose="020B0502020104020203" pitchFamily="34" charset="0"/>
                <a:cs typeface="B Nazanin" panose="00000400000000000000" pitchFamily="2" charset="-78"/>
              </a:rPr>
              <a:t>B</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برای کارایی مطلوب نیازمند بوده</a:t>
            </a:r>
            <a:r>
              <a:rPr lang="fa-IR" sz="2000">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و کلاس </a:t>
            </a:r>
            <a:r>
              <a:rPr lang="en-GB" sz="2000" b="0" i="0">
                <a:solidFill>
                  <a:srgbClr val="000000"/>
                </a:solidFill>
                <a:effectLst/>
                <a:latin typeface="Gill Sans MT" panose="020B0502020104020203" pitchFamily="34" charset="0"/>
                <a:cs typeface="B Nazanin" panose="00000400000000000000" pitchFamily="2" charset="-78"/>
              </a:rPr>
              <a:t>B</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بدون کلاس </a:t>
            </a:r>
            <a:r>
              <a:rPr lang="en-GB" sz="2000" b="0" i="0">
                <a:solidFill>
                  <a:srgbClr val="000000"/>
                </a:solidFill>
                <a:effectLst/>
                <a:latin typeface="Gill Sans MT" panose="020B0502020104020203" pitchFamily="34" charset="0"/>
                <a:cs typeface="B Nazanin" panose="00000400000000000000" pitchFamily="2" charset="-78"/>
              </a:rPr>
              <a:t>A</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وجود و معنی نداشته باشد. مانند قلب در بدن انسان</a:t>
            </a:r>
            <a:r>
              <a:rPr lang="fa-IR" sz="2000" b="0" i="0">
                <a:solidFill>
                  <a:srgbClr val="000000"/>
                </a:solidFill>
                <a:effectLst/>
                <a:latin typeface="Gill Sans MT" panose="020B0502020104020203" pitchFamily="34" charset="0"/>
                <a:cs typeface="B Nazanin" panose="00000400000000000000" pitchFamily="2" charset="-78"/>
              </a:rPr>
              <a:t>.</a:t>
            </a:r>
            <a:r>
              <a:rPr lang="ar-SA" sz="2000">
                <a:latin typeface="Gill Sans MT" panose="020B0502020104020203" pitchFamily="34" charset="0"/>
                <a:cs typeface="B Nazanin" panose="00000400000000000000" pitchFamily="2" charset="-78"/>
              </a:rPr>
              <a:t> </a:t>
            </a:r>
            <a:br>
              <a:rPr lang="ar-SA" sz="2000">
                <a:latin typeface="Gill Sans MT" panose="020B0502020104020203" pitchFamily="34" charset="0"/>
                <a:cs typeface="B Nazanin" panose="00000400000000000000" pitchFamily="2" charset="-78"/>
              </a:rPr>
            </a:br>
            <a:endParaRPr lang="en-GB" sz="2000">
              <a:latin typeface="Gill Sans MT" panose="020B0502020104020203" pitchFamily="34" charset="0"/>
              <a:cs typeface="B Nazanin" panose="00000400000000000000" pitchFamily="2" charset="-78"/>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6"/>
        <p:cNvGrpSpPr/>
        <p:nvPr/>
      </p:nvGrpSpPr>
      <p:grpSpPr>
        <a:xfrm>
          <a:off x="0" y="0"/>
          <a:ext cx="0" cy="0"/>
          <a:chOff x="0" y="0"/>
          <a:chExt cx="0" cy="0"/>
        </a:xfrm>
      </p:grpSpPr>
      <p:sp>
        <p:nvSpPr>
          <p:cNvPr id="2" name="Google Shape;1735;p43">
            <a:extLst>
              <a:ext uri="{FF2B5EF4-FFF2-40B4-BE49-F238E27FC236}">
                <a16:creationId xmlns:a16="http://schemas.microsoft.com/office/drawing/2014/main" id="{6CAA4418-FC9D-61D5-BCF4-D181CEE12F59}"/>
              </a:ext>
            </a:extLst>
          </p:cNvPr>
          <p:cNvSpPr txBox="1">
            <a:spLocks/>
          </p:cNvSpPr>
          <p:nvPr/>
        </p:nvSpPr>
        <p:spPr>
          <a:xfrm>
            <a:off x="1046774" y="189300"/>
            <a:ext cx="741142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fa-IR" sz="2800">
                <a:solidFill>
                  <a:srgbClr val="C39113"/>
                </a:solidFill>
                <a:latin typeface="Gill Sans MT" panose="020B0502020104020203" pitchFamily="34" charset="0"/>
                <a:cs typeface="B Roya" panose="00000400000000000000" pitchFamily="2" charset="-78"/>
              </a:rPr>
              <a:t>مزایای </a:t>
            </a:r>
            <a:r>
              <a:rPr lang="en-GB" sz="2800">
                <a:solidFill>
                  <a:srgbClr val="C39113"/>
                </a:solidFill>
                <a:latin typeface="Gill Sans MT" panose="020B0502020104020203" pitchFamily="34" charset="0"/>
              </a:rPr>
              <a:t>Object Composition</a:t>
            </a:r>
          </a:p>
        </p:txBody>
      </p:sp>
      <p:sp>
        <p:nvSpPr>
          <p:cNvPr id="3" name="TextBox 2">
            <a:extLst>
              <a:ext uri="{FF2B5EF4-FFF2-40B4-BE49-F238E27FC236}">
                <a16:creationId xmlns:a16="http://schemas.microsoft.com/office/drawing/2014/main" id="{7F2EB287-B218-6C63-5656-0A29756B1994}"/>
              </a:ext>
            </a:extLst>
          </p:cNvPr>
          <p:cNvSpPr txBox="1"/>
          <p:nvPr/>
        </p:nvSpPr>
        <p:spPr>
          <a:xfrm>
            <a:off x="934425" y="1198457"/>
            <a:ext cx="7523774" cy="2734338"/>
          </a:xfrm>
          <a:prstGeom prst="rect">
            <a:avLst/>
          </a:prstGeom>
          <a:noFill/>
        </p:spPr>
        <p:txBody>
          <a:bodyPr wrap="square" rtlCol="0">
            <a:spAutoFit/>
          </a:bodyPr>
          <a:lstStyle/>
          <a:p>
            <a:pPr marL="285750" indent="-285750" algn="r" rtl="1">
              <a:lnSpc>
                <a:spcPts val="3500"/>
              </a:lnSpc>
              <a:buFont typeface="Arial" panose="020B0604020202020204" pitchFamily="34" charset="0"/>
              <a:buChar char="•"/>
            </a:pPr>
            <a:r>
              <a:rPr lang="ar-SA" sz="2000" b="0" i="0">
                <a:solidFill>
                  <a:srgbClr val="000000"/>
                </a:solidFill>
                <a:effectLst/>
                <a:latin typeface="BNazanin"/>
                <a:cs typeface="B Nazanin" panose="00000400000000000000" pitchFamily="2" charset="-78"/>
              </a:rPr>
              <a:t>امکان استفاده</a:t>
            </a:r>
            <a:r>
              <a:rPr lang="fa-IR" sz="2000" b="0" i="0">
                <a:solidFill>
                  <a:srgbClr val="000000"/>
                </a:solidFill>
                <a:effectLst/>
                <a:latin typeface="BNazanin"/>
                <a:cs typeface="B Nazanin" panose="00000400000000000000" pitchFamily="2" charset="-78"/>
              </a:rPr>
              <a:t>‌</a:t>
            </a:r>
            <a:r>
              <a:rPr lang="ar-SA" sz="2000" b="0" i="0">
                <a:solidFill>
                  <a:srgbClr val="000000"/>
                </a:solidFill>
                <a:effectLst/>
                <a:latin typeface="BNazanin"/>
                <a:cs typeface="B Nazanin" panose="00000400000000000000" pitchFamily="2" charset="-78"/>
              </a:rPr>
              <a:t>ی مجدد از کدهای قبلی</a:t>
            </a:r>
            <a:endParaRPr lang="fa-IR" sz="2000" b="0" i="0">
              <a:solidFill>
                <a:srgbClr val="000000"/>
              </a:solidFill>
              <a:effectLst/>
              <a:latin typeface="BNazanin"/>
              <a:cs typeface="B Nazanin" panose="00000400000000000000" pitchFamily="2" charset="-78"/>
            </a:endParaRPr>
          </a:p>
          <a:p>
            <a:pPr marL="285750" indent="-285750" algn="r" rtl="1">
              <a:lnSpc>
                <a:spcPts val="3500"/>
              </a:lnSpc>
              <a:buFont typeface="Arial" panose="020B0604020202020204" pitchFamily="34" charset="0"/>
              <a:buChar char="•"/>
            </a:pPr>
            <a:r>
              <a:rPr lang="ar-SA" sz="2000" b="0" i="0">
                <a:solidFill>
                  <a:srgbClr val="000000"/>
                </a:solidFill>
                <a:effectLst/>
                <a:latin typeface="BNazanin"/>
                <a:cs typeface="B Nazanin" panose="00000400000000000000" pitchFamily="2" charset="-78"/>
              </a:rPr>
              <a:t>جبران عدم امکان ارث</a:t>
            </a:r>
            <a:r>
              <a:rPr lang="fa-IR" sz="2000" b="0" i="0">
                <a:solidFill>
                  <a:srgbClr val="000000"/>
                </a:solidFill>
                <a:effectLst/>
                <a:latin typeface="BNazanin"/>
                <a:cs typeface="B Nazanin" panose="00000400000000000000" pitchFamily="2" charset="-78"/>
              </a:rPr>
              <a:t>‌</a:t>
            </a:r>
            <a:r>
              <a:rPr lang="ar-SA" sz="2000" b="0" i="0">
                <a:solidFill>
                  <a:srgbClr val="000000"/>
                </a:solidFill>
                <a:effectLst/>
                <a:latin typeface="BNazanin"/>
                <a:cs typeface="B Nazanin" panose="00000400000000000000" pitchFamily="2" charset="-78"/>
              </a:rPr>
              <a:t>بری از چند کلاس در جاوا</a:t>
            </a:r>
            <a:endParaRPr lang="fa-IR" sz="2000" b="0" i="0">
              <a:solidFill>
                <a:srgbClr val="000000"/>
              </a:solidFill>
              <a:effectLst/>
              <a:latin typeface="BNazanin"/>
              <a:cs typeface="B Nazanin" panose="00000400000000000000" pitchFamily="2" charset="-78"/>
            </a:endParaRPr>
          </a:p>
          <a:p>
            <a:pPr marL="285750" indent="-285750" algn="r" rtl="1">
              <a:lnSpc>
                <a:spcPts val="3500"/>
              </a:lnSpc>
              <a:buFont typeface="Arial" panose="020B0604020202020204" pitchFamily="34" charset="0"/>
              <a:buChar char="•"/>
            </a:pPr>
            <a:r>
              <a:rPr lang="ar-SA" sz="2000" b="0" i="0">
                <a:solidFill>
                  <a:srgbClr val="000000"/>
                </a:solidFill>
                <a:effectLst/>
                <a:latin typeface="BNazanin"/>
                <a:cs typeface="B Nazanin" panose="00000400000000000000" pitchFamily="2" charset="-78"/>
              </a:rPr>
              <a:t>امکان دیباگینگ</a:t>
            </a:r>
            <a:r>
              <a:rPr lang="fa-IR" sz="2000" b="0" i="0">
                <a:solidFill>
                  <a:srgbClr val="000000"/>
                </a:solidFill>
                <a:effectLst/>
                <a:latin typeface="BNazanin"/>
                <a:cs typeface="B Nazanin" panose="00000400000000000000" pitchFamily="2" charset="-78"/>
              </a:rPr>
              <a:t> </a:t>
            </a:r>
            <a:r>
              <a:rPr lang="ar-SA" sz="2000" b="0" i="0">
                <a:solidFill>
                  <a:srgbClr val="000000"/>
                </a:solidFill>
                <a:effectLst/>
                <a:latin typeface="BNazanin"/>
                <a:cs typeface="B Nazanin" panose="00000400000000000000" pitchFamily="2" charset="-78"/>
              </a:rPr>
              <a:t>و تست راحت</a:t>
            </a:r>
            <a:r>
              <a:rPr lang="fa-IR" sz="2000" b="0" i="0">
                <a:solidFill>
                  <a:srgbClr val="000000"/>
                </a:solidFill>
                <a:effectLst/>
                <a:latin typeface="BNazanin"/>
                <a:cs typeface="B Nazanin" panose="00000400000000000000" pitchFamily="2" charset="-78"/>
              </a:rPr>
              <a:t>‌</a:t>
            </a:r>
            <a:r>
              <a:rPr lang="ar-SA" sz="2000" b="0" i="0">
                <a:solidFill>
                  <a:srgbClr val="000000"/>
                </a:solidFill>
                <a:effectLst/>
                <a:latin typeface="BNazanin"/>
                <a:cs typeface="B Nazanin" panose="00000400000000000000" pitchFamily="2" charset="-78"/>
              </a:rPr>
              <a:t>تر برنامه</a:t>
            </a:r>
            <a:endParaRPr lang="fa-IR" sz="2000" b="0" i="0">
              <a:solidFill>
                <a:srgbClr val="000000"/>
              </a:solidFill>
              <a:effectLst/>
              <a:latin typeface="BNazanin"/>
              <a:cs typeface="B Nazanin" panose="00000400000000000000" pitchFamily="2" charset="-78"/>
            </a:endParaRPr>
          </a:p>
          <a:p>
            <a:pPr marL="285750" indent="-285750" algn="r" rtl="1">
              <a:lnSpc>
                <a:spcPts val="3500"/>
              </a:lnSpc>
              <a:buFont typeface="Arial" panose="020B0604020202020204" pitchFamily="34" charset="0"/>
              <a:buChar char="•"/>
            </a:pPr>
            <a:r>
              <a:rPr lang="ar-SA" sz="2000" b="0" i="0">
                <a:solidFill>
                  <a:srgbClr val="000000"/>
                </a:solidFill>
                <a:effectLst/>
                <a:latin typeface="BNazanin"/>
                <a:cs typeface="B Nazanin" panose="00000400000000000000" pitchFamily="2" charset="-78"/>
              </a:rPr>
              <a:t>امکان ایجاد راحت</a:t>
            </a:r>
            <a:r>
              <a:rPr lang="fa-IR" sz="2000">
                <a:latin typeface="BNazanin"/>
                <a:cs typeface="B Nazanin" panose="00000400000000000000" pitchFamily="2" charset="-78"/>
              </a:rPr>
              <a:t>‌</a:t>
            </a:r>
            <a:r>
              <a:rPr lang="ar-SA" sz="2000" b="0" i="0">
                <a:solidFill>
                  <a:srgbClr val="000000"/>
                </a:solidFill>
                <a:effectLst/>
                <a:latin typeface="BNazanin"/>
                <a:cs typeface="B Nazanin" panose="00000400000000000000" pitchFamily="2" charset="-78"/>
              </a:rPr>
              <a:t>تر تغییر در کارایی یک کلا</a:t>
            </a:r>
            <a:r>
              <a:rPr lang="fa-IR" sz="2000" b="0" i="0">
                <a:solidFill>
                  <a:srgbClr val="000000"/>
                </a:solidFill>
                <a:effectLst/>
                <a:latin typeface="BNazanin"/>
                <a:cs typeface="B Nazanin" panose="00000400000000000000" pitchFamily="2" charset="-78"/>
              </a:rPr>
              <a:t>س</a:t>
            </a:r>
            <a:endParaRPr lang="fa-IR" sz="2000">
              <a:latin typeface="BNazanin"/>
              <a:cs typeface="B Nazanin" panose="00000400000000000000" pitchFamily="2" charset="-78"/>
            </a:endParaRPr>
          </a:p>
          <a:p>
            <a:pPr marL="285750" indent="-285750" algn="r" rtl="1">
              <a:lnSpc>
                <a:spcPts val="3500"/>
              </a:lnSpc>
              <a:buFont typeface="Arial" panose="020B0604020202020204" pitchFamily="34" charset="0"/>
              <a:buChar char="•"/>
            </a:pPr>
            <a:r>
              <a:rPr lang="ar-SA" sz="2000" b="0" i="0">
                <a:solidFill>
                  <a:srgbClr val="000000"/>
                </a:solidFill>
                <a:effectLst/>
                <a:latin typeface="BNazanin"/>
                <a:cs typeface="B Nazanin" panose="00000400000000000000" pitchFamily="2" charset="-78"/>
              </a:rPr>
              <a:t>عدم وجود محدودیت در نام</a:t>
            </a:r>
            <a:r>
              <a:rPr lang="fa-IR" sz="2000" b="0" i="0">
                <a:solidFill>
                  <a:srgbClr val="000000"/>
                </a:solidFill>
                <a:effectLst/>
                <a:latin typeface="BNazanin"/>
                <a:cs typeface="B Nazanin" panose="00000400000000000000" pitchFamily="2" charset="-78"/>
              </a:rPr>
              <a:t>‌</a:t>
            </a:r>
            <a:r>
              <a:rPr lang="ar-SA" sz="2000" b="0" i="0">
                <a:solidFill>
                  <a:srgbClr val="000000"/>
                </a:solidFill>
                <a:effectLst/>
                <a:latin typeface="BNazanin"/>
                <a:cs typeface="B Nazanin" panose="00000400000000000000" pitchFamily="2" charset="-78"/>
              </a:rPr>
              <a:t>گذاری متدها در مقایسه با ارث</a:t>
            </a:r>
            <a:r>
              <a:rPr lang="fa-IR" sz="2000" b="0" i="0">
                <a:solidFill>
                  <a:srgbClr val="000000"/>
                </a:solidFill>
                <a:effectLst/>
                <a:latin typeface="BNazanin"/>
                <a:cs typeface="B Nazanin" panose="00000400000000000000" pitchFamily="2" charset="-78"/>
              </a:rPr>
              <a:t>‌</a:t>
            </a:r>
            <a:r>
              <a:rPr lang="ar-SA" sz="2000" b="0" i="0">
                <a:solidFill>
                  <a:srgbClr val="000000"/>
                </a:solidFill>
                <a:effectLst/>
                <a:latin typeface="BNazanin"/>
                <a:cs typeface="B Nazanin" panose="00000400000000000000" pitchFamily="2" charset="-78"/>
              </a:rPr>
              <a:t>بری</a:t>
            </a:r>
            <a:r>
              <a:rPr lang="ar-SA" sz="2000">
                <a:cs typeface="B Nazanin" panose="00000400000000000000" pitchFamily="2" charset="-78"/>
              </a:rPr>
              <a:t> </a:t>
            </a:r>
            <a:br>
              <a:rPr lang="ar-SA" sz="2000">
                <a:cs typeface="B Nazanin" panose="00000400000000000000" pitchFamily="2" charset="-78"/>
              </a:rPr>
            </a:br>
            <a:endParaRPr lang="en-GB" sz="2000">
              <a:latin typeface="Gill Sans MT" panose="020B0502020104020203" pitchFamily="34" charset="0"/>
              <a:cs typeface="B Nazanin" panose="00000400000000000000" pitchFamily="2" charset="-78"/>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66">
          <a:extLst>
            <a:ext uri="{FF2B5EF4-FFF2-40B4-BE49-F238E27FC236}">
              <a16:creationId xmlns:a16="http://schemas.microsoft.com/office/drawing/2014/main" id="{2927165B-E960-D05B-F72F-0FB80247B219}"/>
            </a:ext>
          </a:extLst>
        </p:cNvPr>
        <p:cNvGrpSpPr/>
        <p:nvPr/>
      </p:nvGrpSpPr>
      <p:grpSpPr>
        <a:xfrm>
          <a:off x="0" y="0"/>
          <a:ext cx="0" cy="0"/>
          <a:chOff x="0" y="0"/>
          <a:chExt cx="0" cy="0"/>
        </a:xfrm>
      </p:grpSpPr>
      <p:sp>
        <p:nvSpPr>
          <p:cNvPr id="2" name="Google Shape;1735;p43">
            <a:extLst>
              <a:ext uri="{FF2B5EF4-FFF2-40B4-BE49-F238E27FC236}">
                <a16:creationId xmlns:a16="http://schemas.microsoft.com/office/drawing/2014/main" id="{64E6A5C6-05E2-247F-DD19-44BC178BB6A2}"/>
              </a:ext>
            </a:extLst>
          </p:cNvPr>
          <p:cNvSpPr txBox="1">
            <a:spLocks/>
          </p:cNvSpPr>
          <p:nvPr/>
        </p:nvSpPr>
        <p:spPr>
          <a:xfrm>
            <a:off x="1046774" y="189300"/>
            <a:ext cx="747492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fa-IR" sz="2800">
                <a:solidFill>
                  <a:srgbClr val="C39113"/>
                </a:solidFill>
                <a:latin typeface="Gill Sans MT" panose="020B0502020104020203" pitchFamily="34" charset="0"/>
                <a:cs typeface="B Roya" panose="00000400000000000000" pitchFamily="2" charset="-78"/>
              </a:rPr>
              <a:t>مثالی از </a:t>
            </a:r>
            <a:r>
              <a:rPr lang="en-GB" sz="2800">
                <a:solidFill>
                  <a:srgbClr val="C39113"/>
                </a:solidFill>
                <a:latin typeface="Gill Sans MT" panose="020B0502020104020203" pitchFamily="34" charset="0"/>
              </a:rPr>
              <a:t>Object Composition</a:t>
            </a:r>
          </a:p>
        </p:txBody>
      </p:sp>
      <p:sp>
        <p:nvSpPr>
          <p:cNvPr id="3" name="TextBox 2">
            <a:extLst>
              <a:ext uri="{FF2B5EF4-FFF2-40B4-BE49-F238E27FC236}">
                <a16:creationId xmlns:a16="http://schemas.microsoft.com/office/drawing/2014/main" id="{97665F4E-AE92-9CD8-CCB2-E04F88EFB58A}"/>
              </a:ext>
            </a:extLst>
          </p:cNvPr>
          <p:cNvSpPr txBox="1"/>
          <p:nvPr/>
        </p:nvSpPr>
        <p:spPr>
          <a:xfrm>
            <a:off x="934425" y="1198457"/>
            <a:ext cx="7587274" cy="970137"/>
          </a:xfrm>
          <a:prstGeom prst="rect">
            <a:avLst/>
          </a:prstGeom>
          <a:noFill/>
        </p:spPr>
        <p:txBody>
          <a:bodyPr wrap="square" rtlCol="0">
            <a:spAutoFit/>
          </a:bodyPr>
          <a:lstStyle/>
          <a:p>
            <a:pPr algn="r" rtl="1">
              <a:lnSpc>
                <a:spcPts val="3500"/>
              </a:lnSpc>
            </a:pPr>
            <a:r>
              <a:rPr lang="fa-IR" sz="2400">
                <a:latin typeface="Gill Sans MT" panose="020B0502020104020203" pitchFamily="34" charset="0"/>
                <a:cs typeface="B Nazanin" panose="00000400000000000000" pitchFamily="2" charset="-78"/>
              </a:rPr>
              <a:t>به مثال موجود در </a:t>
            </a:r>
            <a:r>
              <a:rPr lang="en-US" sz="2400">
                <a:latin typeface="Gill Sans MT" panose="020B0502020104020203" pitchFamily="34" charset="0"/>
                <a:cs typeface="B Nazanin" panose="00000400000000000000" pitchFamily="2" charset="-78"/>
              </a:rPr>
              <a:t>Examples/workshop3/object_composition</a:t>
            </a:r>
            <a:r>
              <a:rPr lang="fa-IR" sz="2400">
                <a:latin typeface="Gill Sans MT" panose="020B0502020104020203" pitchFamily="34" charset="0"/>
                <a:cs typeface="B Nazanin" panose="00000400000000000000" pitchFamily="2" charset="-78"/>
              </a:rPr>
              <a:t> توجه کنید.</a:t>
            </a:r>
            <a:endParaRPr lang="en-GB" sz="2400">
              <a:latin typeface="Gill Sans MT" panose="020B0502020104020203" pitchFamily="34" charset="0"/>
              <a:cs typeface="B Nazanin" panose="00000400000000000000" pitchFamily="2" charset="-78"/>
            </a:endParaRPr>
          </a:p>
        </p:txBody>
      </p:sp>
    </p:spTree>
    <p:extLst>
      <p:ext uri="{BB962C8B-B14F-4D97-AF65-F5344CB8AC3E}">
        <p14:creationId xmlns:p14="http://schemas.microsoft.com/office/powerpoint/2010/main" val="3392053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32">
          <a:extLst>
            <a:ext uri="{FF2B5EF4-FFF2-40B4-BE49-F238E27FC236}">
              <a16:creationId xmlns:a16="http://schemas.microsoft.com/office/drawing/2014/main" id="{8A211ED7-3B88-A764-95FE-CDD48B67F39D}"/>
            </a:ext>
          </a:extLst>
        </p:cNvPr>
        <p:cNvGrpSpPr/>
        <p:nvPr/>
      </p:nvGrpSpPr>
      <p:grpSpPr>
        <a:xfrm>
          <a:off x="0" y="0"/>
          <a:ext cx="0" cy="0"/>
          <a:chOff x="0" y="0"/>
          <a:chExt cx="0" cy="0"/>
        </a:xfrm>
      </p:grpSpPr>
      <p:sp>
        <p:nvSpPr>
          <p:cNvPr id="1735" name="Google Shape;1735;p43">
            <a:extLst>
              <a:ext uri="{FF2B5EF4-FFF2-40B4-BE49-F238E27FC236}">
                <a16:creationId xmlns:a16="http://schemas.microsoft.com/office/drawing/2014/main" id="{817A902F-9A13-E72B-318F-3F7136D0E1F8}"/>
              </a:ext>
            </a:extLst>
          </p:cNvPr>
          <p:cNvSpPr txBox="1">
            <a:spLocks noGrp="1"/>
          </p:cNvSpPr>
          <p:nvPr>
            <p:ph type="title"/>
          </p:nvPr>
        </p:nvSpPr>
        <p:spPr>
          <a:xfrm>
            <a:off x="1046774" y="189300"/>
            <a:ext cx="7411425" cy="5727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sz="2800">
                <a:solidFill>
                  <a:srgbClr val="C39113"/>
                </a:solidFill>
                <a:latin typeface="Gill Sans MT" panose="020B0502020104020203" pitchFamily="34" charset="0"/>
                <a:cs typeface="B Roya" panose="00000400000000000000" pitchFamily="2" charset="-78"/>
              </a:rPr>
              <a:t>رشته ها (</a:t>
            </a:r>
            <a:r>
              <a:rPr lang="en-US" sz="2800">
                <a:solidFill>
                  <a:srgbClr val="C39113"/>
                </a:solidFill>
                <a:latin typeface="Gill Sans MT" panose="020B0502020104020203" pitchFamily="34" charset="0"/>
                <a:cs typeface="B Roya" panose="00000400000000000000" pitchFamily="2" charset="-78"/>
              </a:rPr>
              <a:t>String</a:t>
            </a:r>
            <a:r>
              <a:rPr lang="fa-IR" sz="2800">
                <a:solidFill>
                  <a:srgbClr val="C39113"/>
                </a:solidFill>
                <a:latin typeface="Gill Sans MT" panose="020B0502020104020203" pitchFamily="34" charset="0"/>
                <a:cs typeface="B Roya" panose="00000400000000000000" pitchFamily="2" charset="-78"/>
              </a:rPr>
              <a:t>) در جاوا</a:t>
            </a:r>
            <a:endParaRPr sz="2800">
              <a:solidFill>
                <a:srgbClr val="C39113"/>
              </a:solidFill>
              <a:latin typeface="Gill Sans MT" panose="020B0502020104020203" pitchFamily="34" charset="0"/>
              <a:cs typeface="B Roya" panose="00000400000000000000" pitchFamily="2" charset="-78"/>
            </a:endParaRPr>
          </a:p>
        </p:txBody>
      </p:sp>
      <p:sp>
        <p:nvSpPr>
          <p:cNvPr id="14" name="TextBox 13">
            <a:extLst>
              <a:ext uri="{FF2B5EF4-FFF2-40B4-BE49-F238E27FC236}">
                <a16:creationId xmlns:a16="http://schemas.microsoft.com/office/drawing/2014/main" id="{D4BFD346-647F-6B52-2622-8465D4243C9E}"/>
              </a:ext>
            </a:extLst>
          </p:cNvPr>
          <p:cNvSpPr txBox="1"/>
          <p:nvPr/>
        </p:nvSpPr>
        <p:spPr>
          <a:xfrm>
            <a:off x="563270" y="1104900"/>
            <a:ext cx="7894929" cy="2734338"/>
          </a:xfrm>
          <a:prstGeom prst="rect">
            <a:avLst/>
          </a:prstGeom>
          <a:noFill/>
        </p:spPr>
        <p:txBody>
          <a:bodyPr wrap="square" rtlCol="0">
            <a:spAutoFit/>
          </a:bodyPr>
          <a:lstStyle/>
          <a:p>
            <a:pPr algn="r" rtl="1">
              <a:lnSpc>
                <a:spcPts val="3500"/>
              </a:lnSpc>
              <a:buNone/>
            </a:pPr>
            <a:r>
              <a:rPr lang="ar-SA" sz="2000" b="0" i="0">
                <a:solidFill>
                  <a:srgbClr val="000000"/>
                </a:solidFill>
                <a:effectLst/>
                <a:latin typeface="Gill Sans MT" panose="020B0502020104020203" pitchFamily="34" charset="0"/>
                <a:cs typeface="B Nazanin" panose="00000400000000000000" pitchFamily="2" charset="-78"/>
              </a:rPr>
              <a:t>در جاوا، رشته شئ</a:t>
            </a:r>
            <a:r>
              <a:rPr lang="fa-IR" sz="2000">
                <a:latin typeface="Gill Sans MT" panose="020B0502020104020203" pitchFamily="34" charset="0"/>
                <a:cs typeface="B Nazanin" panose="00000400000000000000" pitchFamily="2" charset="-78"/>
              </a:rPr>
              <a:t>‌ای</a:t>
            </a:r>
            <a:r>
              <a:rPr lang="ar-SA" sz="2000" b="0" i="0">
                <a:solidFill>
                  <a:srgbClr val="000000"/>
                </a:solidFill>
                <a:effectLst/>
                <a:latin typeface="Gill Sans MT" panose="020B0502020104020203" pitchFamily="34" charset="0"/>
                <a:cs typeface="B Nazanin" panose="00000400000000000000" pitchFamily="2" charset="-78"/>
              </a:rPr>
              <a:t>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باشد که به دنباله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ای از کرکترها اشاره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کند که به دنبال هم قرار دارند.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ها </a:t>
            </a:r>
            <a:r>
              <a:rPr lang="fa-IR" sz="2000">
                <a:latin typeface="Gill Sans MT" panose="020B0502020104020203" pitchFamily="34" charset="0"/>
                <a:cs typeface="B Nazanin" panose="00000400000000000000" pitchFamily="2" charset="-78"/>
              </a:rPr>
              <a:t>به خودی خود </a:t>
            </a:r>
            <a:r>
              <a:rPr lang="ar-SA" sz="2000" b="0" i="0">
                <a:solidFill>
                  <a:srgbClr val="000000"/>
                </a:solidFill>
                <a:effectLst/>
                <a:latin typeface="Gill Sans MT" panose="020B0502020104020203" pitchFamily="34" charset="0"/>
                <a:cs typeface="B Nazanin" panose="00000400000000000000" pitchFamily="2" charset="-78"/>
              </a:rPr>
              <a:t>داده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های تغییر ناپذیر</a:t>
            </a:r>
            <a:r>
              <a:rPr lang="fa-IR" sz="2000">
                <a:latin typeface="Gill Sans MT" panose="020B0502020104020203" pitchFamily="34" charset="0"/>
                <a:cs typeface="B Nazanin" panose="00000400000000000000" pitchFamily="2" charset="-78"/>
              </a:rPr>
              <a:t>(</a:t>
            </a:r>
            <a:r>
              <a:rPr lang="en-US" sz="2000">
                <a:latin typeface="Gill Sans MT" panose="020B0502020104020203" pitchFamily="34" charset="0"/>
                <a:cs typeface="B Nazanin" panose="00000400000000000000" pitchFamily="2" charset="-78"/>
              </a:rPr>
              <a:t>Immutable</a:t>
            </a:r>
            <a:r>
              <a:rPr lang="fa-IR" sz="2000">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هستند</a:t>
            </a:r>
            <a:r>
              <a:rPr lang="fa-IR" sz="2000" b="0" i="0">
                <a:solidFill>
                  <a:srgbClr val="000000"/>
                </a:solidFill>
                <a:effectLst/>
                <a:latin typeface="Gill Sans MT" panose="020B0502020104020203" pitchFamily="34" charset="0"/>
                <a:cs typeface="B Nazanin" panose="00000400000000000000" pitchFamily="2" charset="-78"/>
              </a:rPr>
              <a:t>. یعنی</a:t>
            </a:r>
            <a:r>
              <a:rPr lang="ar-SA" sz="2000" b="0" i="0">
                <a:solidFill>
                  <a:srgbClr val="000000"/>
                </a:solidFill>
                <a:effectLst/>
                <a:latin typeface="Gill Sans MT" panose="020B0502020104020203" pitchFamily="34" charset="0"/>
                <a:cs typeface="B Nazanin" panose="00000400000000000000" pitchFamily="2" charset="-78"/>
              </a:rPr>
              <a:t> هنگام تغییر آنها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دیگری ساخته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شود</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قبلی از بین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رود و به متغیر ما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جدید ساخته شده نسبت داده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شود.</a:t>
            </a:r>
          </a:p>
          <a:p>
            <a:pPr algn="r" rtl="1">
              <a:lnSpc>
                <a:spcPts val="3500"/>
              </a:lnSpc>
              <a:buNone/>
            </a:pPr>
            <a:r>
              <a:rPr lang="ar-SA" sz="2000" b="0" i="0">
                <a:solidFill>
                  <a:srgbClr val="000000"/>
                </a:solidFill>
                <a:effectLst/>
                <a:latin typeface="Gill Sans MT" panose="020B0502020104020203" pitchFamily="34" charset="0"/>
                <a:cs typeface="B Nazanin" panose="00000400000000000000" pitchFamily="2" charset="-78"/>
              </a:rPr>
              <a:t>در </a:t>
            </a:r>
            <a:r>
              <a:rPr lang="fa-IR" sz="2000" b="0" i="0">
                <a:solidFill>
                  <a:srgbClr val="000000"/>
                </a:solidFill>
                <a:effectLst/>
                <a:latin typeface="Gill Sans MT" panose="020B0502020104020203" pitchFamily="34" charset="0"/>
                <a:cs typeface="B Nazanin" panose="00000400000000000000" pitchFamily="2" charset="-78"/>
              </a:rPr>
              <a:t>ادامه ابتدا به روش‌های ایجاد رشته در جاوا می‌پردازیم.</a:t>
            </a:r>
            <a:br>
              <a:rPr lang="ar-SA" sz="2000">
                <a:latin typeface="Gill Sans MT" panose="020B0502020104020203" pitchFamily="34" charset="0"/>
                <a:cs typeface="B Nazanin" panose="00000400000000000000" pitchFamily="2" charset="-78"/>
              </a:rPr>
            </a:br>
            <a:endParaRPr lang="en-GB" sz="2000">
              <a:latin typeface="Gill Sans MT" panose="020B0502020104020203" pitchFamily="34" charset="0"/>
              <a:cs typeface="B Nazanin" panose="00000400000000000000" pitchFamily="2" charset="-78"/>
            </a:endParaRPr>
          </a:p>
        </p:txBody>
      </p:sp>
    </p:spTree>
    <p:extLst>
      <p:ext uri="{BB962C8B-B14F-4D97-AF65-F5344CB8AC3E}">
        <p14:creationId xmlns:p14="http://schemas.microsoft.com/office/powerpoint/2010/main" val="2613904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66">
          <a:extLst>
            <a:ext uri="{FF2B5EF4-FFF2-40B4-BE49-F238E27FC236}">
              <a16:creationId xmlns:a16="http://schemas.microsoft.com/office/drawing/2014/main" id="{EA845884-0CC1-910C-E002-095B34950EB8}"/>
            </a:ext>
          </a:extLst>
        </p:cNvPr>
        <p:cNvGrpSpPr/>
        <p:nvPr/>
      </p:nvGrpSpPr>
      <p:grpSpPr>
        <a:xfrm>
          <a:off x="0" y="0"/>
          <a:ext cx="0" cy="0"/>
          <a:chOff x="0" y="0"/>
          <a:chExt cx="0" cy="0"/>
        </a:xfrm>
      </p:grpSpPr>
      <p:sp>
        <p:nvSpPr>
          <p:cNvPr id="2" name="Google Shape;1735;p43">
            <a:extLst>
              <a:ext uri="{FF2B5EF4-FFF2-40B4-BE49-F238E27FC236}">
                <a16:creationId xmlns:a16="http://schemas.microsoft.com/office/drawing/2014/main" id="{8D8D0B64-7FE5-0DE6-90CB-71E568FD5ECB}"/>
              </a:ext>
            </a:extLst>
          </p:cNvPr>
          <p:cNvSpPr txBox="1">
            <a:spLocks/>
          </p:cNvSpPr>
          <p:nvPr/>
        </p:nvSpPr>
        <p:spPr>
          <a:xfrm>
            <a:off x="1046774" y="189300"/>
            <a:ext cx="737332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fa-IR" sz="2800">
                <a:solidFill>
                  <a:srgbClr val="C39113"/>
                </a:solidFill>
                <a:latin typeface="Gill Sans MT" panose="020B0502020104020203" pitchFamily="34" charset="0"/>
                <a:cs typeface="B Roya" panose="00000400000000000000" pitchFamily="2" charset="-78"/>
              </a:rPr>
              <a:t>نحوه ساخت </a:t>
            </a:r>
            <a:r>
              <a:rPr lang="en-US" sz="2800">
                <a:solidFill>
                  <a:srgbClr val="C39113"/>
                </a:solidFill>
                <a:latin typeface="Gill Sans MT" panose="020B0502020104020203" pitchFamily="34" charset="0"/>
                <a:cs typeface="B Roya" panose="00000400000000000000" pitchFamily="2" charset="-78"/>
              </a:rPr>
              <a:t>String</a:t>
            </a:r>
            <a:endParaRPr lang="en-GB" sz="2800">
              <a:solidFill>
                <a:srgbClr val="C39113"/>
              </a:solidFill>
              <a:latin typeface="Gill Sans MT" panose="020B0502020104020203" pitchFamily="34" charset="0"/>
            </a:endParaRPr>
          </a:p>
        </p:txBody>
      </p:sp>
      <p:sp>
        <p:nvSpPr>
          <p:cNvPr id="3" name="TextBox 2">
            <a:extLst>
              <a:ext uri="{FF2B5EF4-FFF2-40B4-BE49-F238E27FC236}">
                <a16:creationId xmlns:a16="http://schemas.microsoft.com/office/drawing/2014/main" id="{3FED9901-E62C-D895-AB48-C92754184AD3}"/>
              </a:ext>
            </a:extLst>
          </p:cNvPr>
          <p:cNvSpPr txBox="1"/>
          <p:nvPr/>
        </p:nvSpPr>
        <p:spPr>
          <a:xfrm>
            <a:off x="934425" y="1198457"/>
            <a:ext cx="7485674" cy="2301271"/>
          </a:xfrm>
          <a:prstGeom prst="rect">
            <a:avLst/>
          </a:prstGeom>
          <a:noFill/>
        </p:spPr>
        <p:txBody>
          <a:bodyPr wrap="square" rtlCol="0">
            <a:spAutoFit/>
          </a:bodyPr>
          <a:lstStyle/>
          <a:p>
            <a:pPr algn="r" rtl="1">
              <a:lnSpc>
                <a:spcPts val="3500"/>
              </a:lnSpc>
            </a:pPr>
            <a:r>
              <a:rPr lang="fa-IR" sz="2000">
                <a:latin typeface="Gill Sans MT" panose="020B0502020104020203" pitchFamily="34" charset="0"/>
                <a:cs typeface="B Nazanin" panose="00000400000000000000" pitchFamily="2" charset="-78"/>
              </a:rPr>
              <a:t>1. با استفاده از ""  (</a:t>
            </a:r>
            <a:r>
              <a:rPr lang="en-US" sz="2000">
                <a:latin typeface="Gill Sans MT" panose="020B0502020104020203" pitchFamily="34" charset="0"/>
                <a:cs typeface="B Nazanin" panose="00000400000000000000" pitchFamily="2" charset="-78"/>
              </a:rPr>
              <a:t>String constant</a:t>
            </a:r>
            <a:r>
              <a:rPr lang="fa-IR" sz="2000">
                <a:latin typeface="Gill Sans MT" panose="020B0502020104020203" pitchFamily="34" charset="0"/>
                <a:cs typeface="B Nazanin" panose="00000400000000000000" pitchFamily="2" charset="-78"/>
              </a:rPr>
              <a:t> یا </a:t>
            </a:r>
            <a:r>
              <a:rPr lang="en-US" sz="2000">
                <a:latin typeface="Gill Sans MT" panose="020B0502020104020203" pitchFamily="34" charset="0"/>
                <a:cs typeface="B Nazanin" panose="00000400000000000000" pitchFamily="2" charset="-78"/>
              </a:rPr>
              <a:t>String Literal</a:t>
            </a:r>
            <a:r>
              <a:rPr lang="fa-IR" sz="2000">
                <a:latin typeface="Gill Sans MT" panose="020B0502020104020203" pitchFamily="34" charset="0"/>
                <a:cs typeface="B Nazanin" panose="00000400000000000000" pitchFamily="2" charset="-78"/>
              </a:rPr>
              <a:t>)</a:t>
            </a:r>
            <a:endParaRPr lang="en-US" sz="2000">
              <a:latin typeface="Gill Sans MT" panose="020B0502020104020203" pitchFamily="34" charset="0"/>
              <a:cs typeface="B Nazanin" panose="00000400000000000000" pitchFamily="2" charset="-78"/>
            </a:endParaRPr>
          </a:p>
          <a:p>
            <a:pPr algn="r" rtl="1">
              <a:lnSpc>
                <a:spcPts val="3500"/>
              </a:lnSpc>
            </a:pPr>
            <a:endParaRPr lang="en-US" sz="2000">
              <a:latin typeface="Gill Sans MT" panose="020B0502020104020203" pitchFamily="34" charset="0"/>
              <a:cs typeface="B Nazanin" panose="00000400000000000000" pitchFamily="2" charset="-78"/>
            </a:endParaRPr>
          </a:p>
          <a:p>
            <a:pPr algn="r" rtl="1">
              <a:lnSpc>
                <a:spcPts val="3500"/>
              </a:lnSpc>
            </a:pPr>
            <a:r>
              <a:rPr lang="fa-IR" sz="2000">
                <a:latin typeface="Gill Sans MT" panose="020B0502020104020203" pitchFamily="34" charset="0"/>
                <a:cs typeface="B Nazanin" panose="00000400000000000000" pitchFamily="2" charset="-78"/>
              </a:rPr>
              <a:t>2. با استفاده از سازنده‌ی کلاس </a:t>
            </a:r>
            <a:r>
              <a:rPr lang="en-US" sz="2000">
                <a:latin typeface="Gill Sans MT" panose="020B0502020104020203" pitchFamily="34" charset="0"/>
                <a:cs typeface="B Nazanin" panose="00000400000000000000" pitchFamily="2" charset="-78"/>
              </a:rPr>
              <a:t>String</a:t>
            </a:r>
            <a:r>
              <a:rPr lang="fa-IR" sz="2000">
                <a:latin typeface="Gill Sans MT" panose="020B0502020104020203" pitchFamily="34" charset="0"/>
                <a:cs typeface="B Nazanin" panose="00000400000000000000" pitchFamily="2" charset="-78"/>
              </a:rPr>
              <a:t> و عبارت </a:t>
            </a:r>
            <a:r>
              <a:rPr lang="en-US" sz="2000">
                <a:latin typeface="Gill Sans MT" panose="020B0502020104020203" pitchFamily="34" charset="0"/>
                <a:cs typeface="B Nazanin" panose="00000400000000000000" pitchFamily="2" charset="-78"/>
              </a:rPr>
              <a:t>new</a:t>
            </a:r>
            <a:r>
              <a:rPr lang="fa-IR" sz="2000">
                <a:latin typeface="Gill Sans MT" panose="020B0502020104020203" pitchFamily="34" charset="0"/>
                <a:cs typeface="B Nazanin" panose="00000400000000000000" pitchFamily="2" charset="-78"/>
              </a:rPr>
              <a:t> (</a:t>
            </a:r>
            <a:r>
              <a:rPr lang="en-US" sz="2000">
                <a:latin typeface="Gill Sans MT" panose="020B0502020104020203" pitchFamily="34" charset="0"/>
                <a:cs typeface="B Nazanin" panose="00000400000000000000" pitchFamily="2" charset="-78"/>
              </a:rPr>
              <a:t>String Constructor</a:t>
            </a:r>
            <a:r>
              <a:rPr lang="fa-IR" sz="2000">
                <a:latin typeface="Gill Sans MT" panose="020B0502020104020203" pitchFamily="34" charset="0"/>
                <a:cs typeface="B Nazanin" panose="00000400000000000000" pitchFamily="2" charset="-78"/>
              </a:rPr>
              <a:t>)</a:t>
            </a:r>
          </a:p>
          <a:p>
            <a:pPr algn="r" rtl="1">
              <a:lnSpc>
                <a:spcPts val="3500"/>
              </a:lnSpc>
            </a:pPr>
            <a:endParaRPr lang="fa-IR" sz="2000">
              <a:latin typeface="Gill Sans MT" panose="020B0502020104020203" pitchFamily="34" charset="0"/>
              <a:cs typeface="B Nazanin" panose="00000400000000000000" pitchFamily="2" charset="-78"/>
            </a:endParaRPr>
          </a:p>
          <a:p>
            <a:pPr algn="r" rtl="1">
              <a:lnSpc>
                <a:spcPts val="3500"/>
              </a:lnSpc>
            </a:pPr>
            <a:r>
              <a:rPr lang="fa-IR" sz="2000">
                <a:latin typeface="Gill Sans MT" panose="020B0502020104020203" pitchFamily="34" charset="0"/>
                <a:cs typeface="B Nazanin" panose="00000400000000000000" pitchFamily="2" charset="-78"/>
              </a:rPr>
              <a:t>3. با استفاده از کلاس های تغییر پذیر مانند </a:t>
            </a:r>
            <a:r>
              <a:rPr lang="en-US" sz="2000">
                <a:latin typeface="Gill Sans MT" panose="020B0502020104020203" pitchFamily="34" charset="0"/>
                <a:cs typeface="B Nazanin" panose="00000400000000000000" pitchFamily="2" charset="-78"/>
              </a:rPr>
              <a:t>StringBuffer</a:t>
            </a:r>
            <a:r>
              <a:rPr lang="fa-IR" sz="2000">
                <a:latin typeface="Gill Sans MT" panose="020B0502020104020203" pitchFamily="34" charset="0"/>
                <a:cs typeface="B Nazanin" panose="00000400000000000000" pitchFamily="2" charset="-78"/>
              </a:rPr>
              <a:t> و </a:t>
            </a:r>
            <a:r>
              <a:rPr lang="en-US" sz="2000">
                <a:latin typeface="Gill Sans MT" panose="020B0502020104020203" pitchFamily="34" charset="0"/>
                <a:cs typeface="B Nazanin" panose="00000400000000000000" pitchFamily="2" charset="-78"/>
              </a:rPr>
              <a:t>StringBuilder</a:t>
            </a:r>
            <a:endParaRPr lang="fa-IR" sz="2000">
              <a:latin typeface="Gill Sans MT" panose="020B0502020104020203" pitchFamily="34" charset="0"/>
              <a:cs typeface="B Nazanin" panose="00000400000000000000" pitchFamily="2" charset="-78"/>
            </a:endParaRPr>
          </a:p>
        </p:txBody>
      </p:sp>
    </p:spTree>
    <p:extLst>
      <p:ext uri="{BB962C8B-B14F-4D97-AF65-F5344CB8AC3E}">
        <p14:creationId xmlns:p14="http://schemas.microsoft.com/office/powerpoint/2010/main" val="2140544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32">
          <a:extLst>
            <a:ext uri="{FF2B5EF4-FFF2-40B4-BE49-F238E27FC236}">
              <a16:creationId xmlns:a16="http://schemas.microsoft.com/office/drawing/2014/main" id="{64E32EDF-D1DB-F291-2803-0BF8ECE03EDD}"/>
            </a:ext>
          </a:extLst>
        </p:cNvPr>
        <p:cNvGrpSpPr/>
        <p:nvPr/>
      </p:nvGrpSpPr>
      <p:grpSpPr>
        <a:xfrm>
          <a:off x="0" y="0"/>
          <a:ext cx="0" cy="0"/>
          <a:chOff x="0" y="0"/>
          <a:chExt cx="0" cy="0"/>
        </a:xfrm>
      </p:grpSpPr>
      <p:sp>
        <p:nvSpPr>
          <p:cNvPr id="1735" name="Google Shape;1735;p43">
            <a:extLst>
              <a:ext uri="{FF2B5EF4-FFF2-40B4-BE49-F238E27FC236}">
                <a16:creationId xmlns:a16="http://schemas.microsoft.com/office/drawing/2014/main" id="{B255442D-A918-A713-523C-DAA839580B6C}"/>
              </a:ext>
            </a:extLst>
          </p:cNvPr>
          <p:cNvSpPr txBox="1">
            <a:spLocks noGrp="1"/>
          </p:cNvSpPr>
          <p:nvPr>
            <p:ph type="title"/>
          </p:nvPr>
        </p:nvSpPr>
        <p:spPr>
          <a:xfrm>
            <a:off x="949616" y="157144"/>
            <a:ext cx="7650804" cy="5727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sz="2800">
                <a:solidFill>
                  <a:srgbClr val="C39113"/>
                </a:solidFill>
                <a:latin typeface="Gill Sans MT" panose="020B0502020104020203" pitchFamily="34" charset="0"/>
                <a:cs typeface="B Roya" panose="00000400000000000000" pitchFamily="2" charset="-78"/>
              </a:rPr>
              <a:t>1. استفاده از </a:t>
            </a:r>
            <a:r>
              <a:rPr lang="en-US" sz="2800">
                <a:solidFill>
                  <a:srgbClr val="C39113"/>
                </a:solidFill>
                <a:latin typeface="Gill Sans MT" panose="020B0502020104020203" pitchFamily="34" charset="0"/>
                <a:cs typeface="B Roya" panose="00000400000000000000" pitchFamily="2" charset="-78"/>
              </a:rPr>
              <a:t>String Constant</a:t>
            </a:r>
            <a:endParaRPr sz="2800">
              <a:solidFill>
                <a:srgbClr val="C39113"/>
              </a:solidFill>
              <a:latin typeface="Gill Sans MT" panose="020B0502020104020203" pitchFamily="34" charset="0"/>
              <a:cs typeface="B Roya" panose="00000400000000000000" pitchFamily="2" charset="-78"/>
            </a:endParaRPr>
          </a:p>
        </p:txBody>
      </p:sp>
      <p:sp>
        <p:nvSpPr>
          <p:cNvPr id="3" name="TextBox 2">
            <a:extLst>
              <a:ext uri="{FF2B5EF4-FFF2-40B4-BE49-F238E27FC236}">
                <a16:creationId xmlns:a16="http://schemas.microsoft.com/office/drawing/2014/main" id="{6000DC01-C76B-82D1-90BA-1CC531D057E7}"/>
              </a:ext>
            </a:extLst>
          </p:cNvPr>
          <p:cNvSpPr txBox="1"/>
          <p:nvPr/>
        </p:nvSpPr>
        <p:spPr>
          <a:xfrm>
            <a:off x="446420" y="848414"/>
            <a:ext cx="8154000" cy="2246769"/>
          </a:xfrm>
          <a:prstGeom prst="rect">
            <a:avLst/>
          </a:prstGeom>
          <a:noFill/>
        </p:spPr>
        <p:txBody>
          <a:bodyPr wrap="square" rtlCol="0">
            <a:spAutoFit/>
          </a:bodyPr>
          <a:lstStyle/>
          <a:p>
            <a:pPr algn="r" rtl="1"/>
            <a:r>
              <a:rPr lang="fa-IR" sz="2000" b="0" i="0">
                <a:solidFill>
                  <a:srgbClr val="000000"/>
                </a:solidFill>
                <a:effectLst/>
                <a:latin typeface="Gill Sans MT" panose="020B0502020104020203" pitchFamily="34" charset="0"/>
                <a:cs typeface="B Nazanin" panose="00000400000000000000" pitchFamily="2" charset="-78"/>
              </a:rPr>
              <a:t>می‌توان برای ساخت رشته از "" یا </a:t>
            </a:r>
            <a:r>
              <a:rPr lang="en-US" sz="2000" b="0" i="0">
                <a:solidFill>
                  <a:srgbClr val="000000"/>
                </a:solidFill>
                <a:effectLst/>
                <a:latin typeface="Gill Sans MT" panose="020B0502020104020203" pitchFamily="34" charset="0"/>
                <a:cs typeface="B Nazanin" panose="00000400000000000000" pitchFamily="2" charset="-78"/>
              </a:rPr>
              <a:t>String Literal</a:t>
            </a:r>
            <a:r>
              <a:rPr lang="fa-IR" sz="2000" b="0" i="0">
                <a:solidFill>
                  <a:srgbClr val="000000"/>
                </a:solidFill>
                <a:effectLst/>
                <a:latin typeface="Gill Sans MT" panose="020B0502020104020203" pitchFamily="34" charset="0"/>
                <a:cs typeface="B Nazanin" panose="00000400000000000000" pitchFamily="2" charset="-78"/>
              </a:rPr>
              <a:t> ها استفاده کرد.</a:t>
            </a:r>
          </a:p>
          <a:p>
            <a:pPr algn="r" rtl="1"/>
            <a:r>
              <a:rPr lang="ar-SA" sz="2000" b="0" i="0">
                <a:solidFill>
                  <a:srgbClr val="000000"/>
                </a:solidFill>
                <a:effectLst/>
                <a:latin typeface="Gill Sans MT" panose="020B0502020104020203" pitchFamily="34" charset="0"/>
                <a:cs typeface="B Nazanin" panose="00000400000000000000" pitchFamily="2" charset="-78"/>
              </a:rPr>
              <a:t>در جاوا برای استفاده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بهینه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تر از حافظه از مکانی در</a:t>
            </a:r>
            <a:r>
              <a:rPr lang="fa-IR" sz="2000" b="0" i="0">
                <a:solidFill>
                  <a:srgbClr val="000000"/>
                </a:solidFill>
                <a:effectLst/>
                <a:latin typeface="Gill Sans MT" panose="020B0502020104020203" pitchFamily="34" charset="0"/>
                <a:cs typeface="B Nazanin" panose="00000400000000000000" pitchFamily="2" charset="-78"/>
              </a:rPr>
              <a:t> </a:t>
            </a:r>
            <a:r>
              <a:rPr lang="en-US" sz="2000">
                <a:latin typeface="Gill Sans MT" panose="020B0502020104020203" pitchFamily="34" charset="0"/>
                <a:cs typeface="B Nazanin" panose="00000400000000000000" pitchFamily="2" charset="-78"/>
              </a:rPr>
              <a:t>Heap</a:t>
            </a:r>
            <a:r>
              <a:rPr lang="fa-IR" sz="2000">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به نام </a:t>
            </a:r>
            <a:r>
              <a:rPr lang="en-GB" sz="2000" b="0" i="0">
                <a:solidFill>
                  <a:srgbClr val="000000"/>
                </a:solidFill>
                <a:effectLst/>
                <a:latin typeface="Gill Sans MT" panose="020B0502020104020203" pitchFamily="34" charset="0"/>
                <a:cs typeface="B Nazanin" panose="00000400000000000000" pitchFamily="2" charset="-78"/>
              </a:rPr>
              <a:t>String Constant Pool</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استفاده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شود که هر </a:t>
            </a:r>
            <a:r>
              <a:rPr lang="en-US" sz="2000" b="0" i="0">
                <a:solidFill>
                  <a:srgbClr val="000000"/>
                </a:solidFill>
                <a:effectLst/>
                <a:latin typeface="Gill Sans MT" panose="020B0502020104020203" pitchFamily="34" charset="0"/>
                <a:cs typeface="B Nazanin" panose="00000400000000000000" pitchFamily="2" charset="-78"/>
              </a:rPr>
              <a:t>String l</a:t>
            </a:r>
            <a:r>
              <a:rPr lang="en-US" sz="2000">
                <a:latin typeface="Gill Sans MT" panose="020B0502020104020203" pitchFamily="34" charset="0"/>
                <a:cs typeface="B Nazanin" panose="00000400000000000000" pitchFamily="2" charset="-78"/>
              </a:rPr>
              <a:t>itral</a:t>
            </a:r>
            <a:r>
              <a:rPr lang="ar-SA" sz="2000" b="0" i="0">
                <a:solidFill>
                  <a:srgbClr val="000000"/>
                </a:solidFill>
                <a:effectLst/>
                <a:latin typeface="Gill Sans MT" panose="020B0502020104020203" pitchFamily="34" charset="0"/>
                <a:cs typeface="B Nazanin" panose="00000400000000000000" pitchFamily="2" charset="-78"/>
              </a:rPr>
              <a:t> </a:t>
            </a:r>
            <a:r>
              <a:rPr lang="fa-IR" sz="2000">
                <a:latin typeface="Gill Sans MT" panose="020B0502020104020203" pitchFamily="34" charset="0"/>
                <a:cs typeface="B Nazanin" panose="00000400000000000000" pitchFamily="2" charset="-78"/>
              </a:rPr>
              <a:t>ای </a:t>
            </a:r>
            <a:r>
              <a:rPr lang="ar-SA" sz="2000" b="0" i="0">
                <a:solidFill>
                  <a:srgbClr val="000000"/>
                </a:solidFill>
                <a:effectLst/>
                <a:latin typeface="Gill Sans MT" panose="020B0502020104020203" pitchFamily="34" charset="0"/>
                <a:cs typeface="B Nazanin" panose="00000400000000000000" pitchFamily="2" charset="-78"/>
              </a:rPr>
              <a:t>که در حین اجرای برنامه ساخته شود،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معادل آن در این مکان ذخیره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شود.</a:t>
            </a:r>
            <a:br>
              <a:rPr lang="ar-SA" sz="2000">
                <a:latin typeface="Gill Sans MT" panose="020B0502020104020203" pitchFamily="34" charset="0"/>
                <a:cs typeface="B Nazanin" panose="00000400000000000000" pitchFamily="2" charset="-78"/>
              </a:rPr>
            </a:br>
            <a:r>
              <a:rPr lang="fa-IR" sz="2000">
                <a:latin typeface="Gill Sans MT" panose="020B0502020104020203" pitchFamily="34" charset="0"/>
                <a:cs typeface="B Nazanin" panose="00000400000000000000" pitchFamily="2" charset="-78"/>
              </a:rPr>
              <a:t>د</a:t>
            </a:r>
            <a:r>
              <a:rPr lang="ar-SA" sz="2000" b="0" i="0">
                <a:solidFill>
                  <a:srgbClr val="000000"/>
                </a:solidFill>
                <a:effectLst/>
                <a:latin typeface="Gill Sans MT" panose="020B0502020104020203" pitchFamily="34" charset="0"/>
                <a:cs typeface="B Nazanin" panose="00000400000000000000" pitchFamily="2" charset="-78"/>
              </a:rPr>
              <a:t>ر صورت استفاده از این طریق</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متغیر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ساخته شده به مکان</a:t>
            </a:r>
            <a:r>
              <a:rPr lang="fa-IR" sz="2000">
                <a:latin typeface="Gill Sans MT" panose="020B0502020104020203" pitchFamily="34" charset="0"/>
                <a:cs typeface="B Nazanin" panose="00000400000000000000" pitchFamily="2" charset="-78"/>
              </a:rPr>
              <a:t> مربوطه</a:t>
            </a:r>
            <a:r>
              <a:rPr lang="ar-SA" sz="2000" b="0" i="0">
                <a:solidFill>
                  <a:srgbClr val="000000"/>
                </a:solidFill>
                <a:effectLst/>
                <a:latin typeface="Gill Sans MT" panose="020B0502020104020203" pitchFamily="34" charset="0"/>
                <a:cs typeface="B Nazanin" panose="00000400000000000000" pitchFamily="2" charset="-78"/>
              </a:rPr>
              <a:t> در </a:t>
            </a:r>
            <a:r>
              <a:rPr lang="en-US" sz="2000" b="0" i="0">
                <a:solidFill>
                  <a:srgbClr val="000000"/>
                </a:solidFill>
                <a:effectLst/>
                <a:latin typeface="Gill Sans MT" panose="020B0502020104020203" pitchFamily="34" charset="0"/>
                <a:cs typeface="B Nazanin" panose="00000400000000000000" pitchFamily="2" charset="-78"/>
              </a:rPr>
              <a:t>Pool</a:t>
            </a:r>
            <a:r>
              <a:rPr lang="ar-SA" sz="2000" b="0" i="0">
                <a:solidFill>
                  <a:srgbClr val="000000"/>
                </a:solidFill>
                <a:effectLst/>
                <a:latin typeface="Gill Sans MT" panose="020B0502020104020203" pitchFamily="34" charset="0"/>
                <a:cs typeface="B Nazanin" panose="00000400000000000000" pitchFamily="2" charset="-78"/>
              </a:rPr>
              <a:t> اشاره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کند</a:t>
            </a:r>
            <a:r>
              <a:rPr lang="en-US"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که برای هر دو مقدار یکسان، یک خانه در نظر می</a:t>
            </a:r>
            <a:r>
              <a:rPr lang="fa-IR" sz="2000">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گیرد.</a:t>
            </a:r>
            <a:br>
              <a:rPr lang="ar-SA" sz="2000">
                <a:latin typeface="Gill Sans MT" panose="020B0502020104020203" pitchFamily="34" charset="0"/>
                <a:cs typeface="B Nazanin" panose="00000400000000000000" pitchFamily="2" charset="-78"/>
              </a:rPr>
            </a:br>
            <a:endParaRPr lang="en-GB" sz="2000">
              <a:latin typeface="Gill Sans MT" panose="020B0502020104020203" pitchFamily="34" charset="0"/>
              <a:cs typeface="B Nazanin" panose="00000400000000000000" pitchFamily="2" charset="-78"/>
            </a:endParaRPr>
          </a:p>
        </p:txBody>
      </p:sp>
      <p:pic>
        <p:nvPicPr>
          <p:cNvPr id="5" name="Picture 4">
            <a:extLst>
              <a:ext uri="{FF2B5EF4-FFF2-40B4-BE49-F238E27FC236}">
                <a16:creationId xmlns:a16="http://schemas.microsoft.com/office/drawing/2014/main" id="{B53EE486-914D-7D64-A5B5-0E328CCABC1A}"/>
              </a:ext>
            </a:extLst>
          </p:cNvPr>
          <p:cNvPicPr>
            <a:picLocks noChangeAspect="1"/>
          </p:cNvPicPr>
          <p:nvPr/>
        </p:nvPicPr>
        <p:blipFill>
          <a:blip r:embed="rId3"/>
          <a:srcRect l="7182"/>
          <a:stretch/>
        </p:blipFill>
        <p:spPr>
          <a:xfrm>
            <a:off x="543580" y="2721596"/>
            <a:ext cx="3719180" cy="221822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7" name="Rectangle 1">
            <a:extLst>
              <a:ext uri="{FF2B5EF4-FFF2-40B4-BE49-F238E27FC236}">
                <a16:creationId xmlns:a16="http://schemas.microsoft.com/office/drawing/2014/main" id="{6CC8C6C9-6152-4E85-B617-5DB0E8016815}"/>
              </a:ext>
            </a:extLst>
          </p:cNvPr>
          <p:cNvSpPr>
            <a:spLocks noChangeArrowheads="1"/>
          </p:cNvSpPr>
          <p:nvPr/>
        </p:nvSpPr>
        <p:spPr bwMode="auto">
          <a:xfrm>
            <a:off x="4748981" y="3625299"/>
            <a:ext cx="2553519" cy="577081"/>
          </a:xfrm>
          <a:prstGeom prst="rect">
            <a:avLst/>
          </a:prstGeom>
          <a:solidFill>
            <a:srgbClr val="26323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50" b="0" i="0" u="none" strike="noStrike" cap="none" normalizeH="0" baseline="0">
                <a:ln>
                  <a:noFill/>
                </a:ln>
                <a:solidFill>
                  <a:srgbClr val="FFCB6B"/>
                </a:solidFill>
                <a:effectLst/>
                <a:latin typeface="JetBrains Mono"/>
              </a:rPr>
              <a:t>String </a:t>
            </a:r>
            <a:r>
              <a:rPr kumimoji="0" lang="en-US" altLang="en-US" sz="1050" b="0" i="0" u="none" strike="noStrike" cap="none" normalizeH="0" baseline="0">
                <a:ln>
                  <a:noFill/>
                </a:ln>
                <a:solidFill>
                  <a:srgbClr val="EEFFE3"/>
                </a:solidFill>
                <a:effectLst/>
                <a:latin typeface="JetBrains Mono"/>
              </a:rPr>
              <a:t>str1 </a:t>
            </a:r>
            <a:r>
              <a:rPr kumimoji="0" lang="en-US" altLang="en-US" sz="1050" b="0" i="0" u="none" strike="noStrike" cap="none" normalizeH="0" baseline="0">
                <a:ln>
                  <a:noFill/>
                </a:ln>
                <a:solidFill>
                  <a:srgbClr val="89DDFF"/>
                </a:solidFill>
                <a:effectLst/>
                <a:latin typeface="JetBrains Mono"/>
              </a:rPr>
              <a:t>= </a:t>
            </a:r>
            <a:r>
              <a:rPr kumimoji="0" lang="en-US" altLang="en-US" sz="1050" b="0" i="0" u="none" strike="noStrike" cap="none" normalizeH="0" baseline="0">
                <a:ln>
                  <a:noFill/>
                </a:ln>
                <a:solidFill>
                  <a:srgbClr val="C3E88D"/>
                </a:solidFill>
                <a:effectLst/>
                <a:latin typeface="JetBrains Mono"/>
              </a:rPr>
              <a:t>"Hello" </a:t>
            </a:r>
            <a:r>
              <a:rPr kumimoji="0" lang="en-US" altLang="en-US" sz="1050" b="0" i="0" u="none" strike="noStrike" cap="none" normalizeH="0" baseline="0">
                <a:ln>
                  <a:noFill/>
                </a:ln>
                <a:solidFill>
                  <a:srgbClr val="89DDFF"/>
                </a:solidFill>
                <a:effectLst/>
                <a:latin typeface="JetBrains Mono"/>
              </a:rPr>
              <a:t>;</a:t>
            </a:r>
            <a:br>
              <a:rPr kumimoji="0" lang="en-US" altLang="en-US" sz="1050" b="0" i="0" u="none" strike="noStrike" cap="none" normalizeH="0" baseline="0">
                <a:ln>
                  <a:noFill/>
                </a:ln>
                <a:solidFill>
                  <a:srgbClr val="89DDFF"/>
                </a:solidFill>
                <a:effectLst/>
                <a:latin typeface="JetBrains Mono"/>
              </a:rPr>
            </a:br>
            <a:r>
              <a:rPr kumimoji="0" lang="en-US" altLang="en-US" sz="1050" b="0" i="0" u="none" strike="noStrike" cap="none" normalizeH="0" baseline="0">
                <a:ln>
                  <a:noFill/>
                </a:ln>
                <a:solidFill>
                  <a:srgbClr val="FFCB6B"/>
                </a:solidFill>
                <a:effectLst/>
                <a:latin typeface="JetBrains Mono"/>
              </a:rPr>
              <a:t>String </a:t>
            </a:r>
            <a:r>
              <a:rPr kumimoji="0" lang="en-US" altLang="en-US" sz="1050" b="0" i="0" u="none" strike="noStrike" cap="none" normalizeH="0" baseline="0">
                <a:ln>
                  <a:noFill/>
                </a:ln>
                <a:solidFill>
                  <a:srgbClr val="EEFFE3"/>
                </a:solidFill>
                <a:effectLst/>
                <a:latin typeface="JetBrains Mono"/>
              </a:rPr>
              <a:t>str2 </a:t>
            </a:r>
            <a:r>
              <a:rPr kumimoji="0" lang="en-US" altLang="en-US" sz="1050" b="0" i="0" u="none" strike="noStrike" cap="none" normalizeH="0" baseline="0">
                <a:ln>
                  <a:noFill/>
                </a:ln>
                <a:solidFill>
                  <a:srgbClr val="89DDFF"/>
                </a:solidFill>
                <a:effectLst/>
                <a:latin typeface="JetBrains Mono"/>
              </a:rPr>
              <a:t>= </a:t>
            </a:r>
            <a:r>
              <a:rPr kumimoji="0" lang="en-US" altLang="en-US" sz="1050" b="0" i="0" u="none" strike="noStrike" cap="none" normalizeH="0" baseline="0">
                <a:ln>
                  <a:noFill/>
                </a:ln>
                <a:solidFill>
                  <a:srgbClr val="C3E88D"/>
                </a:solidFill>
                <a:effectLst/>
                <a:latin typeface="JetBrains Mono"/>
              </a:rPr>
              <a:t>"Hello" </a:t>
            </a:r>
            <a:r>
              <a:rPr kumimoji="0" lang="en-US" altLang="en-US" sz="1050" b="0" i="0" u="none" strike="noStrike" cap="none" normalizeH="0" baseline="0">
                <a:ln>
                  <a:noFill/>
                </a:ln>
                <a:solidFill>
                  <a:srgbClr val="89DDFF"/>
                </a:solidFill>
                <a:effectLst/>
                <a:latin typeface="JetBrains Mono"/>
              </a:rPr>
              <a:t>;</a:t>
            </a:r>
            <a:br>
              <a:rPr kumimoji="0" lang="en-US" altLang="en-US" sz="1050" b="0" i="0" u="none" strike="noStrike" cap="none" normalizeH="0" baseline="0">
                <a:ln>
                  <a:noFill/>
                </a:ln>
                <a:solidFill>
                  <a:srgbClr val="89DDFF"/>
                </a:solidFill>
                <a:effectLst/>
                <a:latin typeface="JetBrains Mono"/>
              </a:rPr>
            </a:br>
            <a:r>
              <a:rPr kumimoji="0" lang="en-US" altLang="en-US" sz="1050" b="0" i="0" u="none" strike="noStrike" cap="none" normalizeH="0" baseline="0">
                <a:ln>
                  <a:noFill/>
                </a:ln>
                <a:solidFill>
                  <a:srgbClr val="FFCB6B"/>
                </a:solidFill>
                <a:effectLst/>
                <a:latin typeface="JetBrains Mono"/>
              </a:rPr>
              <a:t>String </a:t>
            </a:r>
            <a:r>
              <a:rPr kumimoji="0" lang="en-US" altLang="en-US" sz="1050" b="0" i="0" u="none" strike="noStrike" cap="none" normalizeH="0" baseline="0">
                <a:ln>
                  <a:noFill/>
                </a:ln>
                <a:solidFill>
                  <a:srgbClr val="EEFFE3"/>
                </a:solidFill>
                <a:effectLst/>
                <a:latin typeface="JetBrains Mono"/>
              </a:rPr>
              <a:t>str3 </a:t>
            </a:r>
            <a:r>
              <a:rPr kumimoji="0" lang="en-US" altLang="en-US" sz="1050" b="0" i="0" u="none" strike="noStrike" cap="none" normalizeH="0" baseline="0">
                <a:ln>
                  <a:noFill/>
                </a:ln>
                <a:solidFill>
                  <a:srgbClr val="89DDFF"/>
                </a:solidFill>
                <a:effectLst/>
                <a:latin typeface="JetBrains Mono"/>
              </a:rPr>
              <a:t>= </a:t>
            </a:r>
            <a:r>
              <a:rPr kumimoji="0" lang="en-US" altLang="en-US" sz="1050" b="0" i="0" u="none" strike="noStrike" cap="none" normalizeH="0" baseline="0">
                <a:ln>
                  <a:noFill/>
                </a:ln>
                <a:solidFill>
                  <a:srgbClr val="C3E88D"/>
                </a:solidFill>
                <a:effectLst/>
                <a:latin typeface="JetBrains Mono"/>
              </a:rPr>
              <a:t>"Class" </a:t>
            </a:r>
            <a:r>
              <a:rPr kumimoji="0" lang="en-US" altLang="en-US" sz="1050" b="0" i="0" u="none" strike="noStrike" cap="none" normalizeH="0" baseline="0">
                <a:ln>
                  <a:noFill/>
                </a:ln>
                <a:solidFill>
                  <a:srgbClr val="89DDFF"/>
                </a:solidFill>
                <a:effectLst/>
                <a:latin typeface="JetBrains Mono"/>
              </a:rPr>
              <a:t>;</a:t>
            </a:r>
            <a:endParaRPr kumimoji="0" lang="en-US" altLang="en-US" sz="20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68174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66">
          <a:extLst>
            <a:ext uri="{FF2B5EF4-FFF2-40B4-BE49-F238E27FC236}">
              <a16:creationId xmlns:a16="http://schemas.microsoft.com/office/drawing/2014/main" id="{035B2E0E-990E-EDF0-0567-F4075229BC73}"/>
            </a:ext>
          </a:extLst>
        </p:cNvPr>
        <p:cNvGrpSpPr/>
        <p:nvPr/>
      </p:nvGrpSpPr>
      <p:grpSpPr>
        <a:xfrm>
          <a:off x="0" y="0"/>
          <a:ext cx="0" cy="0"/>
          <a:chOff x="0" y="0"/>
          <a:chExt cx="0" cy="0"/>
        </a:xfrm>
      </p:grpSpPr>
      <p:sp>
        <p:nvSpPr>
          <p:cNvPr id="2" name="Google Shape;1735;p43">
            <a:extLst>
              <a:ext uri="{FF2B5EF4-FFF2-40B4-BE49-F238E27FC236}">
                <a16:creationId xmlns:a16="http://schemas.microsoft.com/office/drawing/2014/main" id="{40662F1B-2D3D-B139-4B2A-9D3673B3B33C}"/>
              </a:ext>
            </a:extLst>
          </p:cNvPr>
          <p:cNvSpPr txBox="1">
            <a:spLocks/>
          </p:cNvSpPr>
          <p:nvPr/>
        </p:nvSpPr>
        <p:spPr>
          <a:xfrm>
            <a:off x="1046774" y="189300"/>
            <a:ext cx="757297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fa-IR" sz="2800">
                <a:solidFill>
                  <a:srgbClr val="C39113"/>
                </a:solidFill>
                <a:latin typeface="Gill Sans MT" panose="020B0502020104020203" pitchFamily="34" charset="0"/>
                <a:cs typeface="B Roya" panose="00000400000000000000" pitchFamily="2" charset="-78"/>
              </a:rPr>
              <a:t>2. استفاده از </a:t>
            </a:r>
            <a:r>
              <a:rPr lang="en-US" sz="2800">
                <a:solidFill>
                  <a:srgbClr val="C39113"/>
                </a:solidFill>
                <a:latin typeface="Gill Sans MT" panose="020B0502020104020203" pitchFamily="34" charset="0"/>
                <a:cs typeface="B Roya" panose="00000400000000000000" pitchFamily="2" charset="-78"/>
              </a:rPr>
              <a:t> String Constructor</a:t>
            </a:r>
            <a:endParaRPr lang="en-GB" sz="2800">
              <a:solidFill>
                <a:srgbClr val="C39113"/>
              </a:solidFill>
              <a:latin typeface="Gill Sans MT" panose="020B0502020104020203" pitchFamily="34" charset="0"/>
            </a:endParaRPr>
          </a:p>
        </p:txBody>
      </p:sp>
      <p:sp>
        <p:nvSpPr>
          <p:cNvPr id="3" name="TextBox 2">
            <a:extLst>
              <a:ext uri="{FF2B5EF4-FFF2-40B4-BE49-F238E27FC236}">
                <a16:creationId xmlns:a16="http://schemas.microsoft.com/office/drawing/2014/main" id="{221181F6-FF4E-7F07-6DAB-48E242E68469}"/>
              </a:ext>
            </a:extLst>
          </p:cNvPr>
          <p:cNvSpPr txBox="1"/>
          <p:nvPr/>
        </p:nvSpPr>
        <p:spPr>
          <a:xfrm>
            <a:off x="330200" y="950406"/>
            <a:ext cx="8289544" cy="1403589"/>
          </a:xfrm>
          <a:prstGeom prst="rect">
            <a:avLst/>
          </a:prstGeom>
          <a:noFill/>
        </p:spPr>
        <p:txBody>
          <a:bodyPr wrap="square" rtlCol="0">
            <a:spAutoFit/>
          </a:bodyPr>
          <a:lstStyle/>
          <a:p>
            <a:pPr algn="r" rtl="1">
              <a:lnSpc>
                <a:spcPts val="3500"/>
              </a:lnSpc>
            </a:pPr>
            <a:r>
              <a:rPr lang="fa-IR" sz="2000" b="0" i="0">
                <a:solidFill>
                  <a:srgbClr val="000000"/>
                </a:solidFill>
                <a:effectLst/>
                <a:latin typeface="Gill Sans MT" panose="020B0502020104020203" pitchFamily="34" charset="0"/>
                <a:cs typeface="B Nazanin" panose="00000400000000000000" pitchFamily="2" charset="-78"/>
              </a:rPr>
              <a:t>می‌توان از سازنده کلاس </a:t>
            </a:r>
            <a:r>
              <a:rPr lang="en-US" sz="2000" b="0" i="0">
                <a:solidFill>
                  <a:srgbClr val="000000"/>
                </a:solidFill>
                <a:effectLst/>
                <a:latin typeface="Gill Sans MT" panose="020B0502020104020203" pitchFamily="34" charset="0"/>
                <a:cs typeface="B Nazanin" panose="00000400000000000000" pitchFamily="2" charset="-78"/>
              </a:rPr>
              <a:t>String</a:t>
            </a:r>
            <a:r>
              <a:rPr lang="fa-IR" sz="2000" b="0" i="0">
                <a:solidFill>
                  <a:srgbClr val="000000"/>
                </a:solidFill>
                <a:effectLst/>
                <a:latin typeface="Gill Sans MT" panose="020B0502020104020203" pitchFamily="34" charset="0"/>
                <a:cs typeface="B Nazanin" panose="00000400000000000000" pitchFamily="2" charset="-78"/>
              </a:rPr>
              <a:t> و کلمه </a:t>
            </a:r>
            <a:r>
              <a:rPr lang="en-US" sz="2000" b="0" i="0">
                <a:solidFill>
                  <a:srgbClr val="000000"/>
                </a:solidFill>
                <a:effectLst/>
                <a:latin typeface="Gill Sans MT" panose="020B0502020104020203" pitchFamily="34" charset="0"/>
                <a:cs typeface="B Nazanin" panose="00000400000000000000" pitchFamily="2" charset="-78"/>
              </a:rPr>
              <a:t>new</a:t>
            </a:r>
            <a:r>
              <a:rPr lang="fa-IR" sz="2000" b="0" i="0">
                <a:solidFill>
                  <a:srgbClr val="000000"/>
                </a:solidFill>
                <a:effectLst/>
                <a:latin typeface="Gill Sans MT" panose="020B0502020104020203" pitchFamily="34" charset="0"/>
                <a:cs typeface="B Nazanin" panose="00000400000000000000" pitchFamily="2" charset="-78"/>
              </a:rPr>
              <a:t> برای ساخت رشته استفاده کرد.</a:t>
            </a:r>
            <a:endParaRPr lang="en-US" sz="2000" b="0" i="0">
              <a:solidFill>
                <a:srgbClr val="000000"/>
              </a:solidFill>
              <a:effectLst/>
              <a:latin typeface="Gill Sans MT" panose="020B0502020104020203" pitchFamily="34" charset="0"/>
              <a:cs typeface="B Nazanin" panose="00000400000000000000" pitchFamily="2" charset="-78"/>
            </a:endParaRPr>
          </a:p>
          <a:p>
            <a:pPr algn="r" rtl="1">
              <a:lnSpc>
                <a:spcPts val="3500"/>
              </a:lnSpc>
            </a:pPr>
            <a:r>
              <a:rPr lang="ar-SA" sz="2000" b="0" i="0">
                <a:solidFill>
                  <a:srgbClr val="000000"/>
                </a:solidFill>
                <a:effectLst/>
                <a:latin typeface="Gill Sans MT" panose="020B0502020104020203" pitchFamily="34" charset="0"/>
                <a:cs typeface="B Nazanin" panose="00000400000000000000" pitchFamily="2" charset="-78"/>
              </a:rPr>
              <a:t>در این حالت </a:t>
            </a:r>
            <a:r>
              <a:rPr lang="en-GB" sz="2000" b="0" i="0">
                <a:solidFill>
                  <a:srgbClr val="000000"/>
                </a:solidFill>
                <a:effectLst/>
                <a:latin typeface="Gill Sans MT" panose="020B0502020104020203" pitchFamily="34" charset="0"/>
                <a:cs typeface="B Nazanin" panose="00000400000000000000" pitchFamily="2" charset="-78"/>
              </a:rPr>
              <a:t>JVM</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محل مجزایی برای هر رشته در </a:t>
            </a:r>
            <a:r>
              <a:rPr lang="en-US" sz="2000" b="0" i="0">
                <a:solidFill>
                  <a:srgbClr val="000000"/>
                </a:solidFill>
                <a:effectLst/>
                <a:latin typeface="Gill Sans MT" panose="020B0502020104020203" pitchFamily="34" charset="0"/>
                <a:cs typeface="B Nazanin" panose="00000400000000000000" pitchFamily="2" charset="-78"/>
              </a:rPr>
              <a:t>Heap</a:t>
            </a:r>
            <a:r>
              <a:rPr lang="ar-SA" sz="2000" b="0" i="0">
                <a:solidFill>
                  <a:srgbClr val="000000"/>
                </a:solidFill>
                <a:effectLst/>
                <a:latin typeface="Gill Sans MT" panose="020B0502020104020203" pitchFamily="34" charset="0"/>
                <a:cs typeface="B Nazanin" panose="00000400000000000000" pitchFamily="2" charset="-78"/>
              </a:rPr>
              <a:t> در نظر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گیرد و متغیر آن به این مکان اشاره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کند. </a:t>
            </a:r>
            <a:endParaRPr lang="fa-IR" sz="2000">
              <a:latin typeface="Gill Sans MT" panose="020B0502020104020203" pitchFamily="34" charset="0"/>
              <a:cs typeface="B Nazanin" panose="00000400000000000000" pitchFamily="2" charset="-78"/>
            </a:endParaRPr>
          </a:p>
        </p:txBody>
      </p:sp>
      <p:grpSp>
        <p:nvGrpSpPr>
          <p:cNvPr id="16" name="Group 15">
            <a:extLst>
              <a:ext uri="{FF2B5EF4-FFF2-40B4-BE49-F238E27FC236}">
                <a16:creationId xmlns:a16="http://schemas.microsoft.com/office/drawing/2014/main" id="{8D04BDEC-3A8F-BC97-51B2-128DDD35A2AE}"/>
              </a:ext>
            </a:extLst>
          </p:cNvPr>
          <p:cNvGrpSpPr/>
          <p:nvPr/>
        </p:nvGrpSpPr>
        <p:grpSpPr>
          <a:xfrm>
            <a:off x="508000" y="2542401"/>
            <a:ext cx="3937000" cy="2340460"/>
            <a:chOff x="508000" y="2542401"/>
            <a:chExt cx="3937000" cy="2340460"/>
          </a:xfrm>
        </p:grpSpPr>
        <p:pic>
          <p:nvPicPr>
            <p:cNvPr id="5" name="Picture 4">
              <a:extLst>
                <a:ext uri="{FF2B5EF4-FFF2-40B4-BE49-F238E27FC236}">
                  <a16:creationId xmlns:a16="http://schemas.microsoft.com/office/drawing/2014/main" id="{2B92EF78-EA9C-0300-ED04-90A7DE5E4FB4}"/>
                </a:ext>
              </a:extLst>
            </p:cNvPr>
            <p:cNvPicPr>
              <a:picLocks noChangeAspect="1"/>
            </p:cNvPicPr>
            <p:nvPr/>
          </p:nvPicPr>
          <p:blipFill>
            <a:blip r:embed="rId3"/>
            <a:stretch>
              <a:fillRect/>
            </a:stretch>
          </p:blipFill>
          <p:spPr>
            <a:xfrm>
              <a:off x="508000" y="2542401"/>
              <a:ext cx="3937000" cy="2340460"/>
            </a:xfrm>
            <a:prstGeom prst="roundRect">
              <a:avLst/>
            </a:prstGeom>
            <a:effectLst>
              <a:glow>
                <a:schemeClr val="accent1">
                  <a:alpha val="40000"/>
                </a:schemeClr>
              </a:glow>
              <a:outerShdw blurRad="50800" dist="50800" dir="5400000" algn="ctr" rotWithShape="0">
                <a:srgbClr val="000000">
                  <a:alpha val="34000"/>
                </a:srgbClr>
              </a:outerShdw>
              <a:softEdge rad="0"/>
            </a:effectLst>
          </p:spPr>
        </p:pic>
        <p:sp>
          <p:nvSpPr>
            <p:cNvPr id="7" name="TextBox 6">
              <a:extLst>
                <a:ext uri="{FF2B5EF4-FFF2-40B4-BE49-F238E27FC236}">
                  <a16:creationId xmlns:a16="http://schemas.microsoft.com/office/drawing/2014/main" id="{0397B41B-90F7-9B0F-55E9-F7BF3FEE2901}"/>
                </a:ext>
              </a:extLst>
            </p:cNvPr>
            <p:cNvSpPr txBox="1"/>
            <p:nvPr/>
          </p:nvSpPr>
          <p:spPr>
            <a:xfrm>
              <a:off x="1270000" y="4307394"/>
              <a:ext cx="264750" cy="174851"/>
            </a:xfrm>
            <a:prstGeom prst="rect">
              <a:avLst/>
            </a:prstGeom>
            <a:noFill/>
            <a:ln w="19050">
              <a:solidFill>
                <a:schemeClr val="tx1"/>
              </a:solidFill>
            </a:ln>
          </p:spPr>
          <p:txBody>
            <a:bodyPr wrap="square" lIns="18000" tIns="18000" rIns="18000" bIns="18000" rtlCol="0">
              <a:spAutoFit/>
            </a:bodyPr>
            <a:lstStyle/>
            <a:p>
              <a:r>
                <a:rPr lang="en-US" sz="900" b="1">
                  <a:solidFill>
                    <a:srgbClr val="5AC889"/>
                  </a:solidFill>
                </a:rPr>
                <a:t>str3</a:t>
              </a:r>
              <a:endParaRPr lang="en-GB" sz="900" b="1">
                <a:solidFill>
                  <a:srgbClr val="5AC889"/>
                </a:solidFill>
              </a:endParaRPr>
            </a:p>
          </p:txBody>
        </p:sp>
        <p:cxnSp>
          <p:nvCxnSpPr>
            <p:cNvPr id="11" name="Straight Arrow Connector 10">
              <a:extLst>
                <a:ext uri="{FF2B5EF4-FFF2-40B4-BE49-F238E27FC236}">
                  <a16:creationId xmlns:a16="http://schemas.microsoft.com/office/drawing/2014/main" id="{B2DDB05C-52D6-2F13-1BA9-9ED8F516C6AB}"/>
                </a:ext>
              </a:extLst>
            </p:cNvPr>
            <p:cNvCxnSpPr>
              <a:cxnSpLocks/>
            </p:cNvCxnSpPr>
            <p:nvPr/>
          </p:nvCxnSpPr>
          <p:spPr>
            <a:xfrm flipV="1">
              <a:off x="1534750" y="3858102"/>
              <a:ext cx="1538650" cy="564708"/>
            </a:xfrm>
            <a:prstGeom prst="straightConnector1">
              <a:avLst/>
            </a:prstGeom>
            <a:ln w="17780">
              <a:tailEnd type="triangle"/>
            </a:ln>
          </p:spPr>
          <p:style>
            <a:lnRef idx="1">
              <a:schemeClr val="dk1"/>
            </a:lnRef>
            <a:fillRef idx="0">
              <a:schemeClr val="dk1"/>
            </a:fillRef>
            <a:effectRef idx="0">
              <a:schemeClr val="dk1"/>
            </a:effectRef>
            <a:fontRef idx="minor">
              <a:schemeClr val="tx1"/>
            </a:fontRef>
          </p:style>
        </p:cxnSp>
        <p:sp>
          <p:nvSpPr>
            <p:cNvPr id="14" name="TextBox 13">
              <a:extLst>
                <a:ext uri="{FF2B5EF4-FFF2-40B4-BE49-F238E27FC236}">
                  <a16:creationId xmlns:a16="http://schemas.microsoft.com/office/drawing/2014/main" id="{570A126A-60BB-1BFD-1712-0E0805EF8F5D}"/>
                </a:ext>
              </a:extLst>
            </p:cNvPr>
            <p:cNvSpPr txBox="1"/>
            <p:nvPr/>
          </p:nvSpPr>
          <p:spPr>
            <a:xfrm>
              <a:off x="2971800" y="3655260"/>
              <a:ext cx="457200" cy="174851"/>
            </a:xfrm>
            <a:prstGeom prst="rect">
              <a:avLst/>
            </a:prstGeom>
            <a:noFill/>
            <a:ln w="19050">
              <a:solidFill>
                <a:schemeClr val="tx1"/>
              </a:solidFill>
            </a:ln>
          </p:spPr>
          <p:txBody>
            <a:bodyPr wrap="square" lIns="18000" tIns="18000" rIns="18000" bIns="18000" rtlCol="0">
              <a:spAutoFit/>
            </a:bodyPr>
            <a:lstStyle/>
            <a:p>
              <a:r>
                <a:rPr lang="en-US" sz="900" b="1">
                  <a:solidFill>
                    <a:srgbClr val="5AC889"/>
                  </a:solidFill>
                </a:rPr>
                <a:t>“John”</a:t>
              </a:r>
              <a:endParaRPr lang="en-GB" sz="900" b="1">
                <a:solidFill>
                  <a:srgbClr val="5AC889"/>
                </a:solidFill>
              </a:endParaRPr>
            </a:p>
          </p:txBody>
        </p:sp>
      </p:grpSp>
      <p:sp>
        <p:nvSpPr>
          <p:cNvPr id="15" name="Rectangle 1">
            <a:extLst>
              <a:ext uri="{FF2B5EF4-FFF2-40B4-BE49-F238E27FC236}">
                <a16:creationId xmlns:a16="http://schemas.microsoft.com/office/drawing/2014/main" id="{A9AC7679-409E-F4AE-A16E-58450AA12311}"/>
              </a:ext>
            </a:extLst>
          </p:cNvPr>
          <p:cNvSpPr>
            <a:spLocks noChangeArrowheads="1"/>
          </p:cNvSpPr>
          <p:nvPr/>
        </p:nvSpPr>
        <p:spPr bwMode="auto">
          <a:xfrm>
            <a:off x="4709750" y="3620914"/>
            <a:ext cx="3378200" cy="600164"/>
          </a:xfrm>
          <a:prstGeom prst="rect">
            <a:avLst/>
          </a:prstGeom>
          <a:solidFill>
            <a:srgbClr val="26323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FFCB6B"/>
                </a:solidFill>
                <a:effectLst/>
                <a:latin typeface="JetBrains Mono"/>
              </a:rPr>
              <a:t>String </a:t>
            </a:r>
            <a:r>
              <a:rPr kumimoji="0" lang="en-US" altLang="en-US" sz="1100" b="0" i="0" u="none" strike="noStrike" cap="none" normalizeH="0" baseline="0">
                <a:ln>
                  <a:noFill/>
                </a:ln>
                <a:solidFill>
                  <a:srgbClr val="EEFFE3"/>
                </a:solidFill>
                <a:effectLst/>
                <a:latin typeface="JetBrains Mono"/>
              </a:rPr>
              <a:t>str1 </a:t>
            </a:r>
            <a:r>
              <a:rPr kumimoji="0" lang="en-US" altLang="en-US" sz="1100" b="0" i="0" u="none" strike="noStrike" cap="none" normalizeH="0" baseline="0">
                <a:ln>
                  <a:noFill/>
                </a:ln>
                <a:solidFill>
                  <a:srgbClr val="89DDFF"/>
                </a:solidFill>
                <a:effectLst/>
                <a:latin typeface="JetBrains Mono"/>
              </a:rPr>
              <a:t>= </a:t>
            </a:r>
            <a:r>
              <a:rPr kumimoji="0" lang="en-US" altLang="en-US" sz="1100" b="0" i="1" u="none" strike="noStrike" cap="none" normalizeH="0" baseline="0">
                <a:ln>
                  <a:noFill/>
                </a:ln>
                <a:solidFill>
                  <a:srgbClr val="C792EA"/>
                </a:solidFill>
                <a:effectLst/>
                <a:latin typeface="JetBrains Mono"/>
              </a:rPr>
              <a:t>new </a:t>
            </a:r>
            <a:r>
              <a:rPr kumimoji="0" lang="en-US" altLang="en-US" sz="1100" b="0" i="0" u="none" strike="noStrike" cap="none" normalizeH="0" baseline="0">
                <a:ln>
                  <a:noFill/>
                </a:ln>
                <a:solidFill>
                  <a:srgbClr val="82AAFF"/>
                </a:solidFill>
                <a:effectLst/>
                <a:latin typeface="JetBrains Mono"/>
              </a:rPr>
              <a:t>String </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C3E88D"/>
                </a:solidFill>
                <a:effectLst/>
                <a:latin typeface="JetBrains Mono"/>
              </a:rPr>
              <a:t>"John"</a:t>
            </a:r>
            <a:r>
              <a:rPr kumimoji="0" lang="en-US" altLang="en-US" sz="1100" b="0" i="0" u="none" strike="noStrike" cap="none" normalizeH="0" baseline="0">
                <a:ln>
                  <a:noFill/>
                </a:ln>
                <a:solidFill>
                  <a:srgbClr val="89DDFF"/>
                </a:solidFill>
                <a:effectLst/>
                <a:latin typeface="JetBrains Mono"/>
              </a:rPr>
              <a:t>) ;</a:t>
            </a:r>
            <a:br>
              <a:rPr kumimoji="0" lang="en-US" altLang="en-US" sz="1100" b="0" i="0" u="none" strike="noStrike" cap="none" normalizeH="0" baseline="0">
                <a:ln>
                  <a:noFill/>
                </a:ln>
                <a:solidFill>
                  <a:srgbClr val="89DDFF"/>
                </a:solidFill>
                <a:effectLst/>
                <a:latin typeface="JetBrains Mono"/>
              </a:rPr>
            </a:br>
            <a:r>
              <a:rPr kumimoji="0" lang="en-US" altLang="en-US" sz="1100" b="0" i="0" u="none" strike="noStrike" cap="none" normalizeH="0" baseline="0">
                <a:ln>
                  <a:noFill/>
                </a:ln>
                <a:solidFill>
                  <a:srgbClr val="FFCB6B"/>
                </a:solidFill>
                <a:effectLst/>
                <a:latin typeface="JetBrains Mono"/>
              </a:rPr>
              <a:t>String </a:t>
            </a:r>
            <a:r>
              <a:rPr kumimoji="0" lang="en-US" altLang="en-US" sz="1100" b="0" i="0" u="none" strike="noStrike" cap="none" normalizeH="0" baseline="0">
                <a:ln>
                  <a:noFill/>
                </a:ln>
                <a:solidFill>
                  <a:srgbClr val="EEFFE3"/>
                </a:solidFill>
                <a:effectLst/>
                <a:latin typeface="JetBrains Mono"/>
              </a:rPr>
              <a:t>str2 </a:t>
            </a:r>
            <a:r>
              <a:rPr kumimoji="0" lang="en-US" altLang="en-US" sz="1100" b="0" i="0" u="none" strike="noStrike" cap="none" normalizeH="0" baseline="0">
                <a:ln>
                  <a:noFill/>
                </a:ln>
                <a:solidFill>
                  <a:srgbClr val="89DDFF"/>
                </a:solidFill>
                <a:effectLst/>
                <a:latin typeface="JetBrains Mono"/>
              </a:rPr>
              <a:t>= </a:t>
            </a:r>
            <a:r>
              <a:rPr kumimoji="0" lang="en-US" altLang="en-US" sz="1100" b="0" i="1" u="none" strike="noStrike" cap="none" normalizeH="0" baseline="0">
                <a:ln>
                  <a:noFill/>
                </a:ln>
                <a:solidFill>
                  <a:srgbClr val="C792EA"/>
                </a:solidFill>
                <a:effectLst/>
                <a:latin typeface="JetBrains Mono"/>
              </a:rPr>
              <a:t>new </a:t>
            </a:r>
            <a:r>
              <a:rPr kumimoji="0" lang="en-US" altLang="en-US" sz="1100" b="0" i="0" u="none" strike="noStrike" cap="none" normalizeH="0" baseline="0">
                <a:ln>
                  <a:noFill/>
                </a:ln>
                <a:solidFill>
                  <a:srgbClr val="82AAFF"/>
                </a:solidFill>
                <a:effectLst/>
                <a:latin typeface="JetBrains Mono"/>
              </a:rPr>
              <a:t>String</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C3E88D"/>
                </a:solidFill>
                <a:effectLst/>
                <a:latin typeface="JetBrains Mono"/>
              </a:rPr>
              <a:t>"Doe"</a:t>
            </a:r>
            <a:r>
              <a:rPr kumimoji="0" lang="en-US" altLang="en-US" sz="1100" b="0" i="0" u="none" strike="noStrike" cap="none" normalizeH="0" baseline="0">
                <a:ln>
                  <a:noFill/>
                </a:ln>
                <a:solidFill>
                  <a:srgbClr val="89DDFF"/>
                </a:solidFill>
                <a:effectLst/>
                <a:latin typeface="JetBrains Mono"/>
              </a:rPr>
              <a:t>) ;</a:t>
            </a:r>
            <a:br>
              <a:rPr kumimoji="0" lang="en-US" altLang="en-US" sz="1100" b="0" i="0" u="none" strike="noStrike" cap="none" normalizeH="0" baseline="0">
                <a:ln>
                  <a:noFill/>
                </a:ln>
                <a:solidFill>
                  <a:srgbClr val="89DDFF"/>
                </a:solidFill>
                <a:effectLst/>
                <a:latin typeface="JetBrains Mono"/>
              </a:rPr>
            </a:br>
            <a:r>
              <a:rPr kumimoji="0" lang="en-US" altLang="en-US" sz="1100" b="0" i="0" u="none" strike="noStrike" cap="none" normalizeH="0" baseline="0">
                <a:ln>
                  <a:noFill/>
                </a:ln>
                <a:solidFill>
                  <a:srgbClr val="FFCB6B"/>
                </a:solidFill>
                <a:effectLst/>
                <a:latin typeface="JetBrains Mono"/>
              </a:rPr>
              <a:t>String </a:t>
            </a:r>
            <a:r>
              <a:rPr kumimoji="0" lang="en-US" altLang="en-US" sz="1100" b="0" i="0" u="none" strike="noStrike" cap="none" normalizeH="0" baseline="0">
                <a:ln>
                  <a:noFill/>
                </a:ln>
                <a:solidFill>
                  <a:srgbClr val="EEFFE3"/>
                </a:solidFill>
                <a:effectLst/>
                <a:latin typeface="JetBrains Mono"/>
              </a:rPr>
              <a:t>str3 </a:t>
            </a:r>
            <a:r>
              <a:rPr kumimoji="0" lang="en-US" altLang="en-US" sz="1100" b="0" i="0" u="none" strike="noStrike" cap="none" normalizeH="0" baseline="0">
                <a:ln>
                  <a:noFill/>
                </a:ln>
                <a:solidFill>
                  <a:srgbClr val="89DDFF"/>
                </a:solidFill>
                <a:effectLst/>
                <a:latin typeface="JetBrains Mono"/>
              </a:rPr>
              <a:t>= </a:t>
            </a:r>
            <a:r>
              <a:rPr kumimoji="0" lang="en-US" altLang="en-US" sz="1100" b="0" i="1" u="none" strike="noStrike" cap="none" normalizeH="0" baseline="0">
                <a:ln>
                  <a:noFill/>
                </a:ln>
                <a:solidFill>
                  <a:srgbClr val="C792EA"/>
                </a:solidFill>
                <a:effectLst/>
                <a:latin typeface="JetBrains Mono"/>
              </a:rPr>
              <a:t>new </a:t>
            </a:r>
            <a:r>
              <a:rPr kumimoji="0" lang="en-US" altLang="en-US" sz="1100" b="0" i="0" u="none" strike="noStrike" cap="none" normalizeH="0" baseline="0">
                <a:ln>
                  <a:noFill/>
                </a:ln>
                <a:solidFill>
                  <a:srgbClr val="82AAFF"/>
                </a:solidFill>
                <a:effectLst/>
                <a:latin typeface="JetBrains Mono"/>
              </a:rPr>
              <a:t>String </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C3E88D"/>
                </a:solidFill>
                <a:effectLst/>
                <a:latin typeface="JetBrains Mono"/>
              </a:rPr>
              <a:t>"John"</a:t>
            </a:r>
            <a:r>
              <a:rPr kumimoji="0" lang="en-US" altLang="en-US" sz="1100" b="0" i="0" u="none" strike="noStrike" cap="none" normalizeH="0" baseline="0">
                <a:ln>
                  <a:noFill/>
                </a:ln>
                <a:solidFill>
                  <a:srgbClr val="89DDFF"/>
                </a:solidFill>
                <a:effectLst/>
                <a:latin typeface="JetBrains Mono"/>
              </a:rPr>
              <a:t>) ;</a:t>
            </a:r>
            <a:endParaRPr kumimoji="0" lang="en-US" altLang="en-US" sz="24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89803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Introduction to Coding Workshop by Slidesgo">
  <a:themeElements>
    <a:clrScheme name="Simple Light">
      <a:dk1>
        <a:srgbClr val="1D1D1D"/>
      </a:dk1>
      <a:lt1>
        <a:srgbClr val="F5F8FF"/>
      </a:lt1>
      <a:dk2>
        <a:srgbClr val="0C0A9E"/>
      </a:dk2>
      <a:lt2>
        <a:srgbClr val="EB9109"/>
      </a:lt2>
      <a:accent1>
        <a:srgbClr val="8208D5"/>
      </a:accent1>
      <a:accent2>
        <a:srgbClr val="BFBEF7"/>
      </a:accent2>
      <a:accent3>
        <a:srgbClr val="FFFFFF"/>
      </a:accent3>
      <a:accent4>
        <a:srgbClr val="FFFFFF"/>
      </a:accent4>
      <a:accent5>
        <a:srgbClr val="FFFFFF"/>
      </a:accent5>
      <a:accent6>
        <a:srgbClr val="FFFFFF"/>
      </a:accent6>
      <a:hlink>
        <a:srgbClr val="1D1D1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2098</Words>
  <Application>Microsoft Office PowerPoint</Application>
  <PresentationFormat>On-screen Show (16:9)</PresentationFormat>
  <Paragraphs>125</Paragraphs>
  <Slides>22</Slides>
  <Notes>22</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22</vt:i4>
      </vt:variant>
    </vt:vector>
  </HeadingPairs>
  <TitlesOfParts>
    <vt:vector size="35" baseType="lpstr">
      <vt:lpstr>IBM Plex Mono</vt:lpstr>
      <vt:lpstr>Roboto Condensed Light</vt:lpstr>
      <vt:lpstr>B Roya</vt:lpstr>
      <vt:lpstr>B Zar</vt:lpstr>
      <vt:lpstr>B Nazanin</vt:lpstr>
      <vt:lpstr>Gill Sans MT</vt:lpstr>
      <vt:lpstr>Cambria</vt:lpstr>
      <vt:lpstr>Wingdings</vt:lpstr>
      <vt:lpstr>Poppins</vt:lpstr>
      <vt:lpstr>BNazanin</vt:lpstr>
      <vt:lpstr>JetBrains Mono</vt:lpstr>
      <vt:lpstr>Arial</vt:lpstr>
      <vt:lpstr>Introduction to Coding Workshop by Slidesgo</vt:lpstr>
      <vt:lpstr>    کارگاه برنامه نویسی پیشرفته دستورکار 3 </vt:lpstr>
      <vt:lpstr>مقدمه</vt:lpstr>
      <vt:lpstr>Object Composition</vt:lpstr>
      <vt:lpstr>PowerPoint Presentation</vt:lpstr>
      <vt:lpstr>PowerPoint Presentation</vt:lpstr>
      <vt:lpstr>رشته ها (String) در جاوا</vt:lpstr>
      <vt:lpstr>PowerPoint Presentation</vt:lpstr>
      <vt:lpstr>1. استفاده از String Constant</vt:lpstr>
      <vt:lpstr>PowerPoint Presentation</vt:lpstr>
      <vt:lpstr>مقایسه دو رشته با عملگر ==</vt:lpstr>
      <vt:lpstr>مقایسه دو رشته با عملگر ==</vt:lpstr>
      <vt:lpstr>PowerPoint Presentation</vt:lpstr>
      <vt:lpstr>PowerPoint Presentation</vt:lpstr>
      <vt:lpstr>برخی متد‌های پرکاربرد String </vt:lpstr>
      <vt:lpstr>برخی متد‌های پرکاربرد String </vt:lpstr>
      <vt:lpstr>برخی متد‌های پرکاربرد String </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Alireza Atharifard</cp:lastModifiedBy>
  <cp:revision>26</cp:revision>
  <dcterms:modified xsi:type="dcterms:W3CDTF">2025-03-06T08:31:25Z</dcterms:modified>
</cp:coreProperties>
</file>